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3.svg" ContentType="image/svg+xml"/>
  <Override PartName="/ppt/media/image5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5" r:id="rId11"/>
  </p:sldIdLst>
  <p:sldSz cx="18288000" cy="10287000"/>
  <p:notesSz cx="6858000" cy="9144000"/>
  <p:embeddedFontLst>
    <p:embeddedFont>
      <p:font typeface="League Spartan" panose="00000800000000000000"/>
      <p:bold r:id="rId15"/>
    </p:embeddedFont>
    <p:embeddedFont>
      <p:font typeface="Lato Bold" panose="020F0502020204030203"/>
      <p:bold r:id="rId16"/>
    </p:embeddedFont>
    <p:embeddedFont>
      <p:font typeface="Poppins Bold" panose="00000800000000000000"/>
      <p:bold r:id="rId17"/>
    </p:embeddedFont>
    <p:embeddedFont>
      <p:font typeface="Garet Bold" panose="020F0502020204030203"/>
      <p:bold r:id="rId18"/>
    </p:embeddedFont>
    <p:embeddedFont>
      <p:font typeface="Canva Sans Bold" panose="020B0803030501040103"/>
      <p:bold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1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3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>
        <p:scale>
          <a:sx n="50" d="100"/>
          <a:sy n="50" d="100"/>
        </p:scale>
        <p:origin x="874" y="101"/>
      </p:cViewPr>
      <p:guideLst>
        <p:guide orient="horz" pos="213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D9138-E09E-4620-AA25-FDD74A3A209E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EEFEC-B5C9-4A49-963D-0A5903E01702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EEFEC-B5C9-4A49-963D-0A5903E01702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9" Type="http://schemas.openxmlformats.org/officeDocument/2006/relationships/image" Target="../media/image19.svg"/><Relationship Id="rId18" Type="http://schemas.openxmlformats.org/officeDocument/2006/relationships/image" Target="../media/image18.png"/><Relationship Id="rId17" Type="http://schemas.openxmlformats.org/officeDocument/2006/relationships/image" Target="../media/image17.svg"/><Relationship Id="rId16" Type="http://schemas.openxmlformats.org/officeDocument/2006/relationships/image" Target="../media/image16.png"/><Relationship Id="rId15" Type="http://schemas.openxmlformats.org/officeDocument/2006/relationships/image" Target="../media/image15.sv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svg"/><Relationship Id="rId1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svg"/><Relationship Id="rId1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svg"/><Relationship Id="rId1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svg"/><Relationship Id="rId1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2.png"/><Relationship Id="rId10" Type="http://schemas.openxmlformats.org/officeDocument/2006/relationships/image" Target="../media/image10.svg"/><Relationship Id="rId1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svg"/><Relationship Id="rId1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669" t="-23478" r="-8588" b="-2486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6812038" cy="38317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12038" cy="3831772"/>
            </a:xfrm>
            <a:custGeom>
              <a:avLst/>
              <a:gdLst/>
              <a:ahLst/>
              <a:cxnLst/>
              <a:rect l="l" t="t" r="r" b="b"/>
              <a:pathLst>
                <a:path w="6812038" h="3831772">
                  <a:moveTo>
                    <a:pt x="0" y="0"/>
                  </a:moveTo>
                  <a:lnTo>
                    <a:pt x="6812038" y="0"/>
                  </a:lnTo>
                  <a:lnTo>
                    <a:pt x="6812038" y="3831772"/>
                  </a:lnTo>
                  <a:lnTo>
                    <a:pt x="0" y="3831772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6812038" cy="3812721"/>
            </a:xfrm>
            <a:prstGeom prst="rect">
              <a:avLst/>
            </a:prstGeom>
          </p:spPr>
          <p:txBody>
            <a:bodyPr lIns="48876" tIns="48876" rIns="48876" bIns="48876" rtlCol="0" anchor="ctr"/>
            <a:lstStyle/>
            <a:p>
              <a:pPr algn="ctr">
                <a:lnSpc>
                  <a:spcPts val="108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9404211" y="4367537"/>
            <a:ext cx="994480" cy="1121594"/>
          </a:xfrm>
          <a:custGeom>
            <a:avLst/>
            <a:gdLst/>
            <a:ahLst/>
            <a:cxnLst/>
            <a:rect l="l" t="t" r="r" b="b"/>
            <a:pathLst>
              <a:path w="994480" h="1121594">
                <a:moveTo>
                  <a:pt x="0" y="0"/>
                </a:moveTo>
                <a:lnTo>
                  <a:pt x="994479" y="0"/>
                </a:lnTo>
                <a:lnTo>
                  <a:pt x="994479" y="1121594"/>
                </a:lnTo>
                <a:lnTo>
                  <a:pt x="0" y="11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568188" y="4367537"/>
            <a:ext cx="994480" cy="1121594"/>
          </a:xfrm>
          <a:custGeom>
            <a:avLst/>
            <a:gdLst/>
            <a:ahLst/>
            <a:cxnLst/>
            <a:rect l="l" t="t" r="r" b="b"/>
            <a:pathLst>
              <a:path w="994480" h="1121594">
                <a:moveTo>
                  <a:pt x="0" y="0"/>
                </a:moveTo>
                <a:lnTo>
                  <a:pt x="994479" y="0"/>
                </a:lnTo>
                <a:lnTo>
                  <a:pt x="994479" y="1121594"/>
                </a:lnTo>
                <a:lnTo>
                  <a:pt x="0" y="11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732165" y="4367537"/>
            <a:ext cx="872974" cy="1121594"/>
          </a:xfrm>
          <a:custGeom>
            <a:avLst/>
            <a:gdLst/>
            <a:ahLst/>
            <a:cxnLst/>
            <a:rect l="l" t="t" r="r" b="b"/>
            <a:pathLst>
              <a:path w="872974" h="1121594">
                <a:moveTo>
                  <a:pt x="0" y="0"/>
                </a:moveTo>
                <a:lnTo>
                  <a:pt x="872973" y="0"/>
                </a:lnTo>
                <a:lnTo>
                  <a:pt x="872973" y="1121594"/>
                </a:lnTo>
                <a:lnTo>
                  <a:pt x="0" y="112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774636" y="4367537"/>
            <a:ext cx="1009434" cy="1121594"/>
          </a:xfrm>
          <a:custGeom>
            <a:avLst/>
            <a:gdLst/>
            <a:ahLst/>
            <a:cxnLst/>
            <a:rect l="l" t="t" r="r" b="b"/>
            <a:pathLst>
              <a:path w="1009434" h="1121594">
                <a:moveTo>
                  <a:pt x="0" y="0"/>
                </a:moveTo>
                <a:lnTo>
                  <a:pt x="1009434" y="0"/>
                </a:lnTo>
                <a:lnTo>
                  <a:pt x="1009434" y="1121594"/>
                </a:lnTo>
                <a:lnTo>
                  <a:pt x="0" y="11215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168652" y="5119449"/>
            <a:ext cx="3736438" cy="1146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0"/>
              </a:lnSpc>
              <a:spcBef>
                <a:spcPct val="0"/>
              </a:spcBef>
            </a:pPr>
            <a:r>
              <a:rPr lang="en-US" sz="10050">
                <a:solidFill>
                  <a:srgbClr val="FFFFFF"/>
                </a:solidFill>
                <a:latin typeface="Nickainley" panose="00000500000000000000"/>
                <a:ea typeface="Nickainley" panose="00000500000000000000"/>
                <a:cs typeface="Nickainley" panose="00000500000000000000"/>
                <a:sym typeface="Nickainley" panose="00000500000000000000"/>
              </a:rPr>
              <a:t>2.0</a:t>
            </a:r>
            <a:endParaRPr lang="en-US" sz="10050">
              <a:solidFill>
                <a:srgbClr val="FFFFFF"/>
              </a:solidFill>
              <a:latin typeface="Nickainley" panose="00000500000000000000"/>
              <a:ea typeface="Nickainley" panose="00000500000000000000"/>
              <a:cs typeface="Nickainley" panose="00000500000000000000"/>
              <a:sym typeface="Nickainley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10045" y="5983722"/>
            <a:ext cx="7605951" cy="28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2115" spc="478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A 24-HOUR HARDWARE HACKATHON</a:t>
            </a:r>
            <a:endParaRPr lang="en-US" sz="2115" spc="478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3389857" y="3437136"/>
            <a:ext cx="4931254" cy="2248666"/>
          </a:xfrm>
          <a:custGeom>
            <a:avLst/>
            <a:gdLst/>
            <a:ahLst/>
            <a:cxnLst/>
            <a:rect l="l" t="t" r="r" b="b"/>
            <a:pathLst>
              <a:path w="4931254" h="2248666">
                <a:moveTo>
                  <a:pt x="0" y="0"/>
                </a:moveTo>
                <a:lnTo>
                  <a:pt x="4931254" y="0"/>
                </a:lnTo>
                <a:lnTo>
                  <a:pt x="4931254" y="2248666"/>
                </a:lnTo>
                <a:lnTo>
                  <a:pt x="0" y="22486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11082" b="-54298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642957" y="3437136"/>
            <a:ext cx="592540" cy="2248666"/>
          </a:xfrm>
          <a:custGeom>
            <a:avLst/>
            <a:gdLst/>
            <a:ahLst/>
            <a:cxnLst/>
            <a:rect l="l" t="t" r="r" b="b"/>
            <a:pathLst>
              <a:path w="592540" h="2248666">
                <a:moveTo>
                  <a:pt x="0" y="0"/>
                </a:moveTo>
                <a:lnTo>
                  <a:pt x="592540" y="0"/>
                </a:lnTo>
                <a:lnTo>
                  <a:pt x="592540" y="2248666"/>
                </a:lnTo>
                <a:lnTo>
                  <a:pt x="0" y="22486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35329" r="-821344" b="-54298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323801" y="5202745"/>
            <a:ext cx="321102" cy="299605"/>
          </a:xfrm>
          <a:custGeom>
            <a:avLst/>
            <a:gdLst/>
            <a:ahLst/>
            <a:cxnLst/>
            <a:rect l="l" t="t" r="r" b="b"/>
            <a:pathLst>
              <a:path w="321102" h="299605">
                <a:moveTo>
                  <a:pt x="0" y="0"/>
                </a:moveTo>
                <a:lnTo>
                  <a:pt x="321103" y="0"/>
                </a:lnTo>
                <a:lnTo>
                  <a:pt x="321103" y="299606"/>
                </a:lnTo>
                <a:lnTo>
                  <a:pt x="0" y="2996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07701" r="-114503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033232" y="967757"/>
            <a:ext cx="2221536" cy="2221536"/>
          </a:xfrm>
          <a:custGeom>
            <a:avLst/>
            <a:gdLst/>
            <a:ahLst/>
            <a:cxnLst/>
            <a:rect l="l" t="t" r="r" b="b"/>
            <a:pathLst>
              <a:path w="2221536" h="2221536">
                <a:moveTo>
                  <a:pt x="0" y="0"/>
                </a:moveTo>
                <a:lnTo>
                  <a:pt x="2221536" y="0"/>
                </a:lnTo>
                <a:lnTo>
                  <a:pt x="2221536" y="2221536"/>
                </a:lnTo>
                <a:lnTo>
                  <a:pt x="0" y="22215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059674" y="57031"/>
            <a:ext cx="12168652" cy="1455168"/>
          </a:xfrm>
          <a:custGeom>
            <a:avLst/>
            <a:gdLst/>
            <a:ahLst/>
            <a:cxnLst/>
            <a:rect l="l" t="t" r="r" b="b"/>
            <a:pathLst>
              <a:path w="12168652" h="1455168">
                <a:moveTo>
                  <a:pt x="0" y="0"/>
                </a:moveTo>
                <a:lnTo>
                  <a:pt x="12168652" y="0"/>
                </a:lnTo>
                <a:lnTo>
                  <a:pt x="12168652" y="1455168"/>
                </a:lnTo>
                <a:lnTo>
                  <a:pt x="0" y="14551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7389571" y="6900812"/>
            <a:ext cx="3691852" cy="1788715"/>
            <a:chOff x="0" y="0"/>
            <a:chExt cx="4922469" cy="2384953"/>
          </a:xfrm>
        </p:grpSpPr>
        <p:sp>
          <p:nvSpPr>
            <p:cNvPr id="18" name="Freeform 18"/>
            <p:cNvSpPr/>
            <p:nvPr/>
          </p:nvSpPr>
          <p:spPr>
            <a:xfrm>
              <a:off x="1325908" y="114300"/>
              <a:ext cx="2270653" cy="2270653"/>
            </a:xfrm>
            <a:custGeom>
              <a:avLst/>
              <a:gdLst/>
              <a:ahLst/>
              <a:cxnLst/>
              <a:rect l="l" t="t" r="r" b="b"/>
              <a:pathLst>
                <a:path w="2270653" h="2270653">
                  <a:moveTo>
                    <a:pt x="0" y="0"/>
                  </a:moveTo>
                  <a:lnTo>
                    <a:pt x="2270653" y="0"/>
                  </a:lnTo>
                  <a:lnTo>
                    <a:pt x="2270653" y="2270653"/>
                  </a:lnTo>
                  <a:lnTo>
                    <a:pt x="0" y="22706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415429" y="0"/>
              <a:ext cx="3900568" cy="575334"/>
            </a:xfrm>
            <a:custGeom>
              <a:avLst/>
              <a:gdLst/>
              <a:ahLst/>
              <a:cxnLst/>
              <a:rect l="l" t="t" r="r" b="b"/>
              <a:pathLst>
                <a:path w="3900568" h="575334">
                  <a:moveTo>
                    <a:pt x="0" y="0"/>
                  </a:moveTo>
                  <a:lnTo>
                    <a:pt x="3900568" y="0"/>
                  </a:lnTo>
                  <a:lnTo>
                    <a:pt x="3900568" y="575334"/>
                  </a:lnTo>
                  <a:lnTo>
                    <a:pt x="0" y="575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105720"/>
              <a:ext cx="4922469" cy="4287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5"/>
                </a:lnSpc>
                <a:spcBef>
                  <a:spcPct val="0"/>
                </a:spcBef>
              </a:pPr>
              <a:r>
                <a:rPr lang="en-US" sz="1965">
                  <a:solidFill>
                    <a:srgbClr val="010101"/>
                  </a:solidFill>
                  <a:latin typeface="League Spartan" panose="00000800000000000000"/>
                  <a:ea typeface="League Spartan" panose="00000800000000000000"/>
                  <a:cs typeface="League Spartan" panose="00000800000000000000"/>
                  <a:sym typeface="League Spartan" panose="00000800000000000000"/>
                </a:rPr>
                <a:t>POWERED BY</a:t>
              </a:r>
              <a:endParaRPr lang="en-US" sz="1965">
                <a:solidFill>
                  <a:srgbClr val="010101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 rot="-5400000">
            <a:off x="12692990" y="5112996"/>
            <a:ext cx="10296525" cy="51483"/>
          </a:xfrm>
          <a:custGeom>
            <a:avLst/>
            <a:gdLst/>
            <a:ahLst/>
            <a:cxnLst/>
            <a:rect l="l" t="t" r="r" b="b"/>
            <a:pathLst>
              <a:path w="10296525" h="51483">
                <a:moveTo>
                  <a:pt x="0" y="0"/>
                </a:moveTo>
                <a:lnTo>
                  <a:pt x="10296525" y="0"/>
                </a:lnTo>
                <a:lnTo>
                  <a:pt x="10296525" y="51483"/>
                </a:lnTo>
                <a:lnTo>
                  <a:pt x="0" y="5148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2855596" y="2862352"/>
            <a:ext cx="12576808" cy="825332"/>
            <a:chOff x="0" y="0"/>
            <a:chExt cx="16769077" cy="1100442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57150"/>
              <a:ext cx="16769077" cy="502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5"/>
                </a:lnSpc>
              </a:pPr>
              <a:r>
                <a:rPr lang="en-US" sz="2225" b="1" spc="222">
                  <a:solidFill>
                    <a:srgbClr val="FDFDFD"/>
                  </a:solidFill>
                  <a:latin typeface="Lato Bold" panose="020F0502020204030203"/>
                  <a:ea typeface="Lato Bold" panose="020F0502020204030203"/>
                  <a:cs typeface="Lato Bold" panose="020F0502020204030203"/>
                  <a:sym typeface="Lato Bold" panose="020F0502020204030203"/>
                </a:rPr>
                <a:t>DEPARTMENT OF ELECTRONICS &amp; TELECOMMUNICATION ENGINEERING</a:t>
              </a:r>
              <a:endParaRPr lang="en-US" sz="2225" b="1" spc="222">
                <a:solidFill>
                  <a:srgbClr val="FDFDFD"/>
                </a:solidFill>
                <a:latin typeface="Lato Bold" panose="020F0502020204030203"/>
                <a:ea typeface="Lato Bold" panose="020F0502020204030203"/>
                <a:cs typeface="Lato Bold" panose="020F0502020204030203"/>
                <a:sym typeface="Lato Bold" panose="020F0502020204030203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4289" y="620685"/>
              <a:ext cx="15188233" cy="4797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90"/>
                </a:lnSpc>
              </a:pPr>
              <a:r>
                <a:rPr lang="en-US" sz="2020" b="1" spc="1033">
                  <a:solidFill>
                    <a:srgbClr val="FDFDFD"/>
                  </a:solidFill>
                  <a:latin typeface="Lato Bold" panose="020F0502020204030203"/>
                  <a:ea typeface="Lato Bold" panose="020F0502020204030203"/>
                  <a:cs typeface="Lato Bold" panose="020F0502020204030203"/>
                  <a:sym typeface="Lato Bold" panose="020F0502020204030203"/>
                </a:rPr>
                <a:t>PRESENTS</a:t>
              </a:r>
              <a:endParaRPr lang="en-US" sz="2020" b="1" spc="1033">
                <a:solidFill>
                  <a:srgbClr val="FDFDFD"/>
                </a:solidFill>
                <a:latin typeface="Lato Bold" panose="020F0502020204030203"/>
                <a:ea typeface="Lato Bold" panose="020F0502020204030203"/>
                <a:cs typeface="Lato Bold" panose="020F0502020204030203"/>
                <a:sym typeface="Lato Bold" panose="020F0502020204030203"/>
              </a:endParaRPr>
            </a:p>
          </p:txBody>
        </p:sp>
      </p:grpSp>
      <p:sp>
        <p:nvSpPr>
          <p:cNvPr id="25" name="Freeform 25"/>
          <p:cNvSpPr/>
          <p:nvPr/>
        </p:nvSpPr>
        <p:spPr>
          <a:xfrm rot="-5400000">
            <a:off x="-4684169" y="5127295"/>
            <a:ext cx="10268069" cy="51340"/>
          </a:xfrm>
          <a:custGeom>
            <a:avLst/>
            <a:gdLst/>
            <a:ahLst/>
            <a:cxnLst/>
            <a:rect l="l" t="t" r="r" b="b"/>
            <a:pathLst>
              <a:path w="10268069" h="51340">
                <a:moveTo>
                  <a:pt x="0" y="0"/>
                </a:moveTo>
                <a:lnTo>
                  <a:pt x="10268069" y="0"/>
                </a:lnTo>
                <a:lnTo>
                  <a:pt x="10268069" y="51341"/>
                </a:lnTo>
                <a:lnTo>
                  <a:pt x="0" y="5134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4884777" y="8639696"/>
            <a:ext cx="8701440" cy="1141957"/>
            <a:chOff x="0" y="0"/>
            <a:chExt cx="11601920" cy="1522609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11601920" cy="1522609"/>
              <a:chOff x="0" y="0"/>
              <a:chExt cx="2291737" cy="30076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291737" cy="300762"/>
              </a:xfrm>
              <a:custGeom>
                <a:avLst/>
                <a:gdLst/>
                <a:ahLst/>
                <a:cxnLst/>
                <a:rect l="l" t="t" r="r" b="b"/>
                <a:pathLst>
                  <a:path w="2291737" h="300762">
                    <a:moveTo>
                      <a:pt x="56943" y="0"/>
                    </a:moveTo>
                    <a:lnTo>
                      <a:pt x="2234795" y="0"/>
                    </a:lnTo>
                    <a:cubicBezTo>
                      <a:pt x="2249897" y="0"/>
                      <a:pt x="2264381" y="5999"/>
                      <a:pt x="2275059" y="16678"/>
                    </a:cubicBezTo>
                    <a:cubicBezTo>
                      <a:pt x="2285738" y="27357"/>
                      <a:pt x="2291737" y="41841"/>
                      <a:pt x="2291737" y="56943"/>
                    </a:cubicBezTo>
                    <a:lnTo>
                      <a:pt x="2291737" y="243820"/>
                    </a:lnTo>
                    <a:cubicBezTo>
                      <a:pt x="2291737" y="275268"/>
                      <a:pt x="2266243" y="300762"/>
                      <a:pt x="2234795" y="300762"/>
                    </a:cubicBezTo>
                    <a:lnTo>
                      <a:pt x="56943" y="300762"/>
                    </a:lnTo>
                    <a:cubicBezTo>
                      <a:pt x="25494" y="300762"/>
                      <a:pt x="0" y="275268"/>
                      <a:pt x="0" y="243820"/>
                    </a:cubicBezTo>
                    <a:lnTo>
                      <a:pt x="0" y="56943"/>
                    </a:lnTo>
                    <a:cubicBezTo>
                      <a:pt x="0" y="25494"/>
                      <a:pt x="25494" y="0"/>
                      <a:pt x="5694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E5E1DA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2291737" cy="3388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668639" y="34045"/>
              <a:ext cx="10318096" cy="1343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60"/>
                </a:lnSpc>
                <a:spcBef>
                  <a:spcPct val="0"/>
                </a:spcBef>
              </a:pPr>
              <a:r>
                <a:rPr lang="en-US" sz="5615" b="1">
                  <a:solidFill>
                    <a:srgbClr val="8789DF"/>
                  </a:solidFill>
                  <a:latin typeface="Poppins Bold" panose="00000800000000000000"/>
                  <a:ea typeface="Poppins Bold" panose="00000800000000000000"/>
                  <a:cs typeface="Poppins Bold" panose="00000800000000000000"/>
                  <a:sym typeface="Poppins Bold" panose="00000800000000000000"/>
                </a:rPr>
                <a:t>ROUND </a:t>
              </a:r>
              <a:r>
                <a:rPr lang="en-GB" altLang="en-US" sz="5615" b="1">
                  <a:solidFill>
                    <a:srgbClr val="8789DF"/>
                  </a:solidFill>
                  <a:latin typeface="Poppins Bold" panose="00000800000000000000"/>
                  <a:ea typeface="Poppins Bold" panose="00000800000000000000"/>
                  <a:cs typeface="Poppins Bold" panose="00000800000000000000"/>
                  <a:sym typeface="Poppins Bold" panose="00000800000000000000"/>
                </a:rPr>
                <a:t>2</a:t>
              </a:r>
              <a:r>
                <a:rPr lang="en-US" sz="5615" b="1">
                  <a:solidFill>
                    <a:srgbClr val="8789DF"/>
                  </a:solidFill>
                  <a:latin typeface="Poppins Bold" panose="00000800000000000000"/>
                  <a:ea typeface="Poppins Bold" panose="00000800000000000000"/>
                  <a:cs typeface="Poppins Bold" panose="00000800000000000000"/>
                  <a:sym typeface="Poppins Bold" panose="00000800000000000000"/>
                </a:rPr>
                <a:t> Submission</a:t>
              </a:r>
              <a:endParaRPr lang="en-US" sz="5615" b="1">
                <a:solidFill>
                  <a:srgbClr val="8789D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endParaRPr>
            </a:p>
          </p:txBody>
        </p:sp>
      </p:grpSp>
      <p:sp>
        <p:nvSpPr>
          <p:cNvPr id="31" name="Freeform 31"/>
          <p:cNvSpPr/>
          <p:nvPr/>
        </p:nvSpPr>
        <p:spPr>
          <a:xfrm rot="5400000" flipV="1">
            <a:off x="-804370" y="8684910"/>
            <a:ext cx="3024000" cy="180180"/>
          </a:xfrm>
          <a:custGeom>
            <a:avLst/>
            <a:gdLst/>
            <a:ahLst/>
            <a:cxnLst/>
            <a:rect l="l" t="t" r="r" b="b"/>
            <a:pathLst>
              <a:path w="3024000" h="180180">
                <a:moveTo>
                  <a:pt x="0" y="180180"/>
                </a:moveTo>
                <a:lnTo>
                  <a:pt x="3024000" y="180180"/>
                </a:lnTo>
                <a:lnTo>
                  <a:pt x="3024000" y="0"/>
                </a:lnTo>
                <a:lnTo>
                  <a:pt x="0" y="0"/>
                </a:lnTo>
                <a:lnTo>
                  <a:pt x="0" y="18018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5400000" flipH="1">
            <a:off x="16035035" y="1421910"/>
            <a:ext cx="3024000" cy="180180"/>
          </a:xfrm>
          <a:custGeom>
            <a:avLst/>
            <a:gdLst/>
            <a:ahLst/>
            <a:cxnLst/>
            <a:rect l="l" t="t" r="r" b="b"/>
            <a:pathLst>
              <a:path w="3024000" h="180180">
                <a:moveTo>
                  <a:pt x="3024000" y="0"/>
                </a:moveTo>
                <a:lnTo>
                  <a:pt x="0" y="0"/>
                </a:lnTo>
                <a:lnTo>
                  <a:pt x="0" y="180180"/>
                </a:lnTo>
                <a:lnTo>
                  <a:pt x="3024000" y="180180"/>
                </a:lnTo>
                <a:lnTo>
                  <a:pt x="302400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04240" b="-2337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9357" y="1028700"/>
            <a:ext cx="17109285" cy="1670078"/>
            <a:chOff x="0" y="0"/>
            <a:chExt cx="4506149" cy="4398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6149" cy="439856"/>
            </a:xfrm>
            <a:custGeom>
              <a:avLst/>
              <a:gdLst/>
              <a:ahLst/>
              <a:cxnLst/>
              <a:rect l="l" t="t" r="r" b="b"/>
              <a:pathLst>
                <a:path w="4506149" h="439856">
                  <a:moveTo>
                    <a:pt x="0" y="0"/>
                  </a:moveTo>
                  <a:lnTo>
                    <a:pt x="4506149" y="0"/>
                  </a:lnTo>
                  <a:lnTo>
                    <a:pt x="4506149" y="439856"/>
                  </a:lnTo>
                  <a:lnTo>
                    <a:pt x="0" y="439856"/>
                  </a:ln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06149" cy="4779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85292" y="-231971"/>
            <a:ext cx="4623435" cy="1045145"/>
            <a:chOff x="0" y="0"/>
            <a:chExt cx="6164580" cy="1393527"/>
          </a:xfrm>
        </p:grpSpPr>
        <p:sp>
          <p:nvSpPr>
            <p:cNvPr id="7" name="Freeform 7"/>
            <p:cNvSpPr/>
            <p:nvPr/>
          </p:nvSpPr>
          <p:spPr>
            <a:xfrm>
              <a:off x="2962467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535803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109138" y="458284"/>
              <a:ext cx="429997" cy="552459"/>
            </a:xfrm>
            <a:custGeom>
              <a:avLst/>
              <a:gdLst/>
              <a:ahLst/>
              <a:cxnLst/>
              <a:rect l="l" t="t" r="r" b="b"/>
              <a:pathLst>
                <a:path w="429997" h="552459">
                  <a:moveTo>
                    <a:pt x="0" y="0"/>
                  </a:moveTo>
                  <a:lnTo>
                    <a:pt x="429997" y="0"/>
                  </a:lnTo>
                  <a:lnTo>
                    <a:pt x="42999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4622624" y="458284"/>
              <a:ext cx="497213" cy="552459"/>
            </a:xfrm>
            <a:custGeom>
              <a:avLst/>
              <a:gdLst/>
              <a:ahLst/>
              <a:cxnLst/>
              <a:rect l="l" t="t" r="r" b="b"/>
              <a:pathLst>
                <a:path w="497213" h="552459">
                  <a:moveTo>
                    <a:pt x="0" y="0"/>
                  </a:moveTo>
                  <a:lnTo>
                    <a:pt x="497213" y="0"/>
                  </a:lnTo>
                  <a:lnTo>
                    <a:pt x="497213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4324137" y="783858"/>
              <a:ext cx="1840443" cy="609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70"/>
                </a:lnSpc>
                <a:spcBef>
                  <a:spcPct val="0"/>
                </a:spcBef>
              </a:pPr>
              <a:r>
                <a:rPr lang="en-US" sz="3715">
                  <a:solidFill>
                    <a:srgbClr val="FFFFFF"/>
                  </a:solidFill>
                  <a:latin typeface="Nickainley" panose="00000500000000000000"/>
                  <a:ea typeface="Nickainley" panose="00000500000000000000"/>
                  <a:cs typeface="Nickainley" panose="00000500000000000000"/>
                  <a:sym typeface="Nickainley" panose="00000500000000000000"/>
                </a:rPr>
                <a:t>2.0</a:t>
              </a:r>
              <a:endParaRPr lang="en-US" sz="3715">
                <a:solidFill>
                  <a:srgbClr val="FFFFFF"/>
                </a:solidFill>
                <a:latin typeface="Nickainley" panose="00000500000000000000"/>
                <a:ea typeface="Nickainley" panose="00000500000000000000"/>
                <a:cs typeface="Nickainley" panose="00000500000000000000"/>
                <a:sym typeface="Nickainley" panose="0000050000000000000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72428" y="1117142"/>
              <a:ext cx="3746434" cy="145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0"/>
                </a:lnSpc>
              </a:pPr>
              <a:r>
                <a:rPr lang="en-US" sz="780" spc="176">
                  <a:solidFill>
                    <a:srgbClr val="FFFFFF"/>
                  </a:solidFill>
                  <a:latin typeface="League Spartan" panose="00000800000000000000"/>
                  <a:ea typeface="League Spartan" panose="00000800000000000000"/>
                  <a:cs typeface="League Spartan" panose="00000800000000000000"/>
                  <a:sym typeface="League Spartan" panose="00000800000000000000"/>
                </a:rPr>
                <a:t>A 24-HOUR HARDWARE HACKATHON</a:t>
              </a:r>
              <a:endParaRPr lang="en-US" sz="780" spc="176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endParaRP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2428968" cy="1107617"/>
            </a:xfrm>
            <a:custGeom>
              <a:avLst/>
              <a:gdLst/>
              <a:ahLst/>
              <a:cxnLst/>
              <a:rect l="l" t="t" r="r" b="b"/>
              <a:pathLst>
                <a:path w="2428968" h="1107617">
                  <a:moveTo>
                    <a:pt x="0" y="0"/>
                  </a:moveTo>
                  <a:lnTo>
                    <a:pt x="2428968" y="0"/>
                  </a:lnTo>
                  <a:lnTo>
                    <a:pt x="2428968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11082" b="-54298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2587499" y="0"/>
              <a:ext cx="291865" cy="1107617"/>
            </a:xfrm>
            <a:custGeom>
              <a:avLst/>
              <a:gdLst/>
              <a:ahLst/>
              <a:cxnLst/>
              <a:rect l="l" t="t" r="r" b="b"/>
              <a:pathLst>
                <a:path w="291865" h="1107617">
                  <a:moveTo>
                    <a:pt x="0" y="0"/>
                  </a:moveTo>
                  <a:lnTo>
                    <a:pt x="291865" y="0"/>
                  </a:lnTo>
                  <a:lnTo>
                    <a:pt x="291865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35329" r="-821344" b="-54298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430294" y="869679"/>
              <a:ext cx="158164" cy="147575"/>
            </a:xfrm>
            <a:custGeom>
              <a:avLst/>
              <a:gdLst/>
              <a:ahLst/>
              <a:cxnLst/>
              <a:rect l="l" t="t" r="r" b="b"/>
              <a:pathLst>
                <a:path w="158164" h="147575">
                  <a:moveTo>
                    <a:pt x="0" y="0"/>
                  </a:moveTo>
                  <a:lnTo>
                    <a:pt x="158164" y="0"/>
                  </a:lnTo>
                  <a:lnTo>
                    <a:pt x="158164" y="147576"/>
                  </a:lnTo>
                  <a:lnTo>
                    <a:pt x="0" y="147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107701" r="-114503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305922" y="114758"/>
            <a:ext cx="4314275" cy="68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4870" lvl="1" indent="-432435" algn="l">
              <a:lnSpc>
                <a:spcPts val="5605"/>
              </a:lnSpc>
              <a:buFont typeface="Arial" panose="020B0604020202020204"/>
              <a:buChar char="•"/>
            </a:pPr>
            <a:r>
              <a:rPr lang="en-US" sz="4005" b="1" dirty="0">
                <a:solidFill>
                  <a:srgbClr val="FDFDFD"/>
                </a:solidFill>
                <a:latin typeface="Garet Bold" panose="020F0502020204030203"/>
                <a:ea typeface="Garet Bold" panose="020F0502020204030203"/>
                <a:cs typeface="Garet Bold" panose="020F0502020204030203"/>
                <a:sym typeface="Garet Bold" panose="020F0502020204030203"/>
              </a:rPr>
              <a:t>Introduction</a:t>
            </a:r>
            <a:endParaRPr lang="en-US" sz="4005" b="1" dirty="0">
              <a:solidFill>
                <a:srgbClr val="FDFDFD"/>
              </a:solidFill>
              <a:latin typeface="Garet Bold" panose="020F0502020204030203"/>
              <a:ea typeface="Garet Bold" panose="020F0502020204030203"/>
              <a:cs typeface="Garet Bold" panose="020F0502020204030203"/>
              <a:sym typeface="Garet Bold" panose="020F0502020204030203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8700" y="1467825"/>
            <a:ext cx="9411444" cy="692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05"/>
              </a:lnSpc>
            </a:pPr>
            <a:r>
              <a:rPr lang="en-US" sz="3860" b="1" dirty="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Team Name: Team Smart Signal</a:t>
            </a:r>
            <a:endParaRPr lang="en-US" sz="3860" b="1" dirty="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589357" y="3270278"/>
            <a:ext cx="17109285" cy="3699906"/>
            <a:chOff x="0" y="0"/>
            <a:chExt cx="4506149" cy="97446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506149" cy="974461"/>
            </a:xfrm>
            <a:custGeom>
              <a:avLst/>
              <a:gdLst/>
              <a:ahLst/>
              <a:cxnLst/>
              <a:rect l="l" t="t" r="r" b="b"/>
              <a:pathLst>
                <a:path w="4506149" h="974461">
                  <a:moveTo>
                    <a:pt x="0" y="0"/>
                  </a:moveTo>
                  <a:lnTo>
                    <a:pt x="4506149" y="0"/>
                  </a:lnTo>
                  <a:lnTo>
                    <a:pt x="4506149" y="974461"/>
                  </a:lnTo>
                  <a:lnTo>
                    <a:pt x="0" y="974461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506149" cy="1012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3499194"/>
            <a:ext cx="4256283" cy="2772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5"/>
              </a:lnSpc>
            </a:pPr>
            <a:r>
              <a:rPr lang="en-US" sz="3860" b="1" dirty="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Member Names:</a:t>
            </a:r>
            <a:endParaRPr lang="en-US" sz="3860" b="1" dirty="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5405"/>
              </a:lnSpc>
            </a:pPr>
            <a:r>
              <a:rPr lang="en-GB" altLang="en-US" sz="3860" b="1" dirty="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Arshita Pal</a:t>
            </a:r>
            <a:endParaRPr lang="en-US" sz="3860" b="1" dirty="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5405"/>
              </a:lnSpc>
            </a:pPr>
            <a:r>
              <a:rPr lang="en-US" sz="3860" b="1" dirty="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Garv Makhija</a:t>
            </a:r>
            <a:endParaRPr lang="en-US" sz="3860" b="1" dirty="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5405"/>
              </a:lnSpc>
            </a:pPr>
            <a:r>
              <a:rPr lang="en-GB" altLang="en-US" sz="3860" b="1" dirty="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Varda Gupta</a:t>
            </a:r>
            <a:endParaRPr lang="en-GB" altLang="en-US" sz="3860" b="1" dirty="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589357" y="7641833"/>
            <a:ext cx="17109285" cy="1616467"/>
            <a:chOff x="0" y="0"/>
            <a:chExt cx="4506149" cy="42573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506149" cy="425736"/>
            </a:xfrm>
            <a:custGeom>
              <a:avLst/>
              <a:gdLst/>
              <a:ahLst/>
              <a:cxnLst/>
              <a:rect l="l" t="t" r="r" b="b"/>
              <a:pathLst>
                <a:path w="4506149" h="425736">
                  <a:moveTo>
                    <a:pt x="0" y="0"/>
                  </a:moveTo>
                  <a:lnTo>
                    <a:pt x="4506149" y="0"/>
                  </a:lnTo>
                  <a:lnTo>
                    <a:pt x="4506149" y="425736"/>
                  </a:lnTo>
                  <a:lnTo>
                    <a:pt x="0" y="425736"/>
                  </a:ln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4506149" cy="463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8045767"/>
            <a:ext cx="12075740" cy="692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05"/>
              </a:lnSpc>
            </a:pPr>
            <a:r>
              <a:rPr lang="en-US" sz="3860" b="1" dirty="0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College Name: Sharda University</a:t>
            </a:r>
            <a:endParaRPr lang="en-US" sz="3860" b="1" dirty="0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16499575" y="9041379"/>
            <a:ext cx="1519450" cy="1519450"/>
          </a:xfrm>
          <a:custGeom>
            <a:avLst/>
            <a:gdLst/>
            <a:ahLst/>
            <a:cxnLst/>
            <a:rect l="l" t="t" r="r" b="b"/>
            <a:pathLst>
              <a:path w="1519450" h="1519450">
                <a:moveTo>
                  <a:pt x="0" y="0"/>
                </a:moveTo>
                <a:lnTo>
                  <a:pt x="1519450" y="0"/>
                </a:lnTo>
                <a:lnTo>
                  <a:pt x="1519450" y="1519450"/>
                </a:lnTo>
                <a:lnTo>
                  <a:pt x="0" y="15194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785292" y="-231971"/>
            <a:ext cx="4623435" cy="1045145"/>
            <a:chOff x="0" y="0"/>
            <a:chExt cx="6164580" cy="1393527"/>
          </a:xfrm>
        </p:grpSpPr>
        <p:sp>
          <p:nvSpPr>
            <p:cNvPr id="4" name="Freeform 4"/>
            <p:cNvSpPr/>
            <p:nvPr/>
          </p:nvSpPr>
          <p:spPr>
            <a:xfrm>
              <a:off x="2962467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535803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4109138" y="458284"/>
              <a:ext cx="429997" cy="552459"/>
            </a:xfrm>
            <a:custGeom>
              <a:avLst/>
              <a:gdLst/>
              <a:ahLst/>
              <a:cxnLst/>
              <a:rect l="l" t="t" r="r" b="b"/>
              <a:pathLst>
                <a:path w="429997" h="552459">
                  <a:moveTo>
                    <a:pt x="0" y="0"/>
                  </a:moveTo>
                  <a:lnTo>
                    <a:pt x="429997" y="0"/>
                  </a:lnTo>
                  <a:lnTo>
                    <a:pt x="42999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622624" y="458284"/>
              <a:ext cx="497213" cy="552459"/>
            </a:xfrm>
            <a:custGeom>
              <a:avLst/>
              <a:gdLst/>
              <a:ahLst/>
              <a:cxnLst/>
              <a:rect l="l" t="t" r="r" b="b"/>
              <a:pathLst>
                <a:path w="497213" h="552459">
                  <a:moveTo>
                    <a:pt x="0" y="0"/>
                  </a:moveTo>
                  <a:lnTo>
                    <a:pt x="497213" y="0"/>
                  </a:lnTo>
                  <a:lnTo>
                    <a:pt x="497213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4324137" y="783858"/>
              <a:ext cx="1840443" cy="609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70"/>
                </a:lnSpc>
                <a:spcBef>
                  <a:spcPct val="0"/>
                </a:spcBef>
              </a:pPr>
              <a:r>
                <a:rPr lang="en-US" sz="3715">
                  <a:solidFill>
                    <a:srgbClr val="FFFFFF"/>
                  </a:solidFill>
                  <a:latin typeface="Nickainley" panose="00000500000000000000"/>
                  <a:ea typeface="Nickainley" panose="00000500000000000000"/>
                  <a:cs typeface="Nickainley" panose="00000500000000000000"/>
                  <a:sym typeface="Nickainley" panose="00000500000000000000"/>
                </a:rPr>
                <a:t>2.0</a:t>
              </a:r>
              <a:endParaRPr lang="en-US" sz="3715">
                <a:solidFill>
                  <a:srgbClr val="FFFFFF"/>
                </a:solidFill>
                <a:latin typeface="Nickainley" panose="00000500000000000000"/>
                <a:ea typeface="Nickainley" panose="00000500000000000000"/>
                <a:cs typeface="Nickainley" panose="00000500000000000000"/>
                <a:sym typeface="Nickainley" panose="0000050000000000000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972428" y="1117142"/>
              <a:ext cx="3746434" cy="145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0"/>
                </a:lnSpc>
              </a:pPr>
              <a:r>
                <a:rPr lang="en-US" sz="780" spc="176">
                  <a:solidFill>
                    <a:srgbClr val="FFFFFF"/>
                  </a:solidFill>
                  <a:latin typeface="League Spartan" panose="00000800000000000000"/>
                  <a:ea typeface="League Spartan" panose="00000800000000000000"/>
                  <a:cs typeface="League Spartan" panose="00000800000000000000"/>
                  <a:sym typeface="League Spartan" panose="00000800000000000000"/>
                </a:rPr>
                <a:t>A 24-HOUR HARDWARE HACKATHON</a:t>
              </a:r>
              <a:endParaRPr lang="en-US" sz="780" spc="176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2428968" cy="1107617"/>
            </a:xfrm>
            <a:custGeom>
              <a:avLst/>
              <a:gdLst/>
              <a:ahLst/>
              <a:cxnLst/>
              <a:rect l="l" t="t" r="r" b="b"/>
              <a:pathLst>
                <a:path w="2428968" h="1107617">
                  <a:moveTo>
                    <a:pt x="0" y="0"/>
                  </a:moveTo>
                  <a:lnTo>
                    <a:pt x="2428968" y="0"/>
                  </a:lnTo>
                  <a:lnTo>
                    <a:pt x="2428968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11082" b="-5429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587499" y="0"/>
              <a:ext cx="291865" cy="1107617"/>
            </a:xfrm>
            <a:custGeom>
              <a:avLst/>
              <a:gdLst/>
              <a:ahLst/>
              <a:cxnLst/>
              <a:rect l="l" t="t" r="r" b="b"/>
              <a:pathLst>
                <a:path w="291865" h="1107617">
                  <a:moveTo>
                    <a:pt x="0" y="0"/>
                  </a:moveTo>
                  <a:lnTo>
                    <a:pt x="291865" y="0"/>
                  </a:lnTo>
                  <a:lnTo>
                    <a:pt x="291865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35329" r="-821344" b="-54298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430294" y="869679"/>
              <a:ext cx="158164" cy="147575"/>
            </a:xfrm>
            <a:custGeom>
              <a:avLst/>
              <a:gdLst/>
              <a:ahLst/>
              <a:cxnLst/>
              <a:rect l="l" t="t" r="r" b="b"/>
              <a:pathLst>
                <a:path w="158164" h="147575">
                  <a:moveTo>
                    <a:pt x="0" y="0"/>
                  </a:moveTo>
                  <a:lnTo>
                    <a:pt x="158164" y="0"/>
                  </a:lnTo>
                  <a:lnTo>
                    <a:pt x="158164" y="147576"/>
                  </a:lnTo>
                  <a:lnTo>
                    <a:pt x="0" y="147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107701" r="-114503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589357" y="817905"/>
            <a:ext cx="17109285" cy="9006115"/>
            <a:chOff x="0" y="0"/>
            <a:chExt cx="4506149" cy="23719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506149" cy="2371981"/>
            </a:xfrm>
            <a:custGeom>
              <a:avLst/>
              <a:gdLst/>
              <a:ahLst/>
              <a:cxnLst/>
              <a:rect l="l" t="t" r="r" b="b"/>
              <a:pathLst>
                <a:path w="4506149" h="2371981">
                  <a:moveTo>
                    <a:pt x="0" y="0"/>
                  </a:moveTo>
                  <a:lnTo>
                    <a:pt x="4506149" y="0"/>
                  </a:lnTo>
                  <a:lnTo>
                    <a:pt x="4506149" y="2371981"/>
                  </a:lnTo>
                  <a:lnTo>
                    <a:pt x="0" y="2371981"/>
                  </a:ln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506149" cy="2410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360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21900" y="86183"/>
            <a:ext cx="9712779" cy="68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4870" lvl="1" indent="-432435" algn="l">
              <a:lnSpc>
                <a:spcPts val="5605"/>
              </a:lnSpc>
              <a:buFont typeface="Arial" panose="020B0604020202020204"/>
              <a:buChar char="•"/>
            </a:pPr>
            <a:r>
              <a:rPr lang="en-US" sz="4005" b="1">
                <a:solidFill>
                  <a:srgbClr val="FDFDFD"/>
                </a:solidFill>
                <a:latin typeface="Garet Bold" panose="020F0502020204030203"/>
                <a:ea typeface="Garet Bold" panose="020F0502020204030203"/>
                <a:cs typeface="Garet Bold" panose="020F0502020204030203"/>
                <a:sym typeface="Garet Bold" panose="020F0502020204030203"/>
              </a:rPr>
              <a:t>Problem Statement Overview </a:t>
            </a:r>
            <a:endParaRPr lang="en-US" sz="4005" b="1">
              <a:solidFill>
                <a:srgbClr val="FDFDFD"/>
              </a:solidFill>
              <a:latin typeface="Garet Bold" panose="020F0502020204030203"/>
              <a:ea typeface="Garet Bold" panose="020F0502020204030203"/>
              <a:cs typeface="Garet Bold" panose="020F0502020204030203"/>
              <a:sym typeface="Garet Bold" panose="020F0502020204030203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89357" y="9781189"/>
            <a:ext cx="2746073" cy="44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575" b="1" dirty="0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[Team Name]:</a:t>
            </a:r>
            <a:endParaRPr lang="en-US" sz="2575" b="1" dirty="0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9" name="TextBox 17"/>
          <p:cNvSpPr txBox="1"/>
          <p:nvPr/>
        </p:nvSpPr>
        <p:spPr>
          <a:xfrm>
            <a:off x="1028700" y="1685851"/>
            <a:ext cx="16160944" cy="7386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GB" altLang="en-US" sz="32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Title</a:t>
            </a:r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r>
              <a:rPr lang="en-GB" altLang="en-US" sz="32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Smart Home Environment Monitoring and Control System</a:t>
            </a:r>
            <a:endParaRPr lang="en-US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Introduction:</a:t>
            </a:r>
            <a:endParaRPr lang="en-US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 modern homes, maintaining a healthy and comfortable environment is crucial for well-being.</a:t>
            </a:r>
            <a:endParaRPr lang="en-US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Traditional monitoring systems are often limited in functionality and require manual intervention.</a:t>
            </a:r>
            <a:endParaRPr lang="en-US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Key Issues:</a:t>
            </a:r>
            <a:endParaRPr lang="en-US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Lack of real-time monitoring of environmental parameters (temperature, humidity, air quality).</a:t>
            </a:r>
            <a:endParaRPr lang="en-US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Inefficient energy usage due to manual control of devices (fans, lights).</a:t>
            </a:r>
            <a:endParaRPr lang="en-US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Difficulty in detecting gas leaks or hazardous air quality.</a:t>
            </a:r>
            <a:endParaRPr lang="en-US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Limited integration of various sensors and devices for a holistic view of home conditions.</a:t>
            </a:r>
            <a:endParaRPr lang="en-US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589357" y="9781189"/>
            <a:ext cx="5530307" cy="431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575" b="1" dirty="0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[Team Name]: Team Smart </a:t>
            </a:r>
            <a:r>
              <a:rPr lang="en-US" sz="2575" b="1" dirty="0" err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SIgnal</a:t>
            </a:r>
            <a:endParaRPr lang="en-US" sz="2575" b="1" dirty="0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785292" y="-231971"/>
            <a:ext cx="4623435" cy="1045145"/>
            <a:chOff x="0" y="0"/>
            <a:chExt cx="6164580" cy="1393527"/>
          </a:xfrm>
        </p:grpSpPr>
        <p:sp>
          <p:nvSpPr>
            <p:cNvPr id="4" name="Freeform 4"/>
            <p:cNvSpPr/>
            <p:nvPr/>
          </p:nvSpPr>
          <p:spPr>
            <a:xfrm>
              <a:off x="2962467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535803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4109138" y="458284"/>
              <a:ext cx="429997" cy="552459"/>
            </a:xfrm>
            <a:custGeom>
              <a:avLst/>
              <a:gdLst/>
              <a:ahLst/>
              <a:cxnLst/>
              <a:rect l="l" t="t" r="r" b="b"/>
              <a:pathLst>
                <a:path w="429997" h="552459">
                  <a:moveTo>
                    <a:pt x="0" y="0"/>
                  </a:moveTo>
                  <a:lnTo>
                    <a:pt x="429997" y="0"/>
                  </a:lnTo>
                  <a:lnTo>
                    <a:pt x="42999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622624" y="458284"/>
              <a:ext cx="497213" cy="552459"/>
            </a:xfrm>
            <a:custGeom>
              <a:avLst/>
              <a:gdLst/>
              <a:ahLst/>
              <a:cxnLst/>
              <a:rect l="l" t="t" r="r" b="b"/>
              <a:pathLst>
                <a:path w="497213" h="552459">
                  <a:moveTo>
                    <a:pt x="0" y="0"/>
                  </a:moveTo>
                  <a:lnTo>
                    <a:pt x="497213" y="0"/>
                  </a:lnTo>
                  <a:lnTo>
                    <a:pt x="497213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4324137" y="783858"/>
              <a:ext cx="1840443" cy="609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70"/>
                </a:lnSpc>
                <a:spcBef>
                  <a:spcPct val="0"/>
                </a:spcBef>
              </a:pPr>
              <a:r>
                <a:rPr lang="en-US" sz="3715">
                  <a:solidFill>
                    <a:srgbClr val="FFFFFF"/>
                  </a:solidFill>
                  <a:latin typeface="Nickainley" panose="00000500000000000000"/>
                  <a:ea typeface="Nickainley" panose="00000500000000000000"/>
                  <a:cs typeface="Nickainley" panose="00000500000000000000"/>
                  <a:sym typeface="Nickainley" panose="00000500000000000000"/>
                </a:rPr>
                <a:t>2.0</a:t>
              </a:r>
              <a:endParaRPr lang="en-US" sz="3715">
                <a:solidFill>
                  <a:srgbClr val="FFFFFF"/>
                </a:solidFill>
                <a:latin typeface="Nickainley" panose="00000500000000000000"/>
                <a:ea typeface="Nickainley" panose="00000500000000000000"/>
                <a:cs typeface="Nickainley" panose="00000500000000000000"/>
                <a:sym typeface="Nickainley" panose="0000050000000000000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972428" y="1117142"/>
              <a:ext cx="3746434" cy="145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0"/>
                </a:lnSpc>
              </a:pPr>
              <a:r>
                <a:rPr lang="en-US" sz="780" spc="176">
                  <a:solidFill>
                    <a:srgbClr val="FFFFFF"/>
                  </a:solidFill>
                  <a:latin typeface="League Spartan" panose="00000800000000000000"/>
                  <a:ea typeface="League Spartan" panose="00000800000000000000"/>
                  <a:cs typeface="League Spartan" panose="00000800000000000000"/>
                  <a:sym typeface="League Spartan" panose="00000800000000000000"/>
                </a:rPr>
                <a:t>A 24-HOUR HARDWARE HACKATHON</a:t>
              </a:r>
              <a:endParaRPr lang="en-US" sz="780" spc="176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2428968" cy="1107617"/>
            </a:xfrm>
            <a:custGeom>
              <a:avLst/>
              <a:gdLst/>
              <a:ahLst/>
              <a:cxnLst/>
              <a:rect l="l" t="t" r="r" b="b"/>
              <a:pathLst>
                <a:path w="2428968" h="1107617">
                  <a:moveTo>
                    <a:pt x="0" y="0"/>
                  </a:moveTo>
                  <a:lnTo>
                    <a:pt x="2428968" y="0"/>
                  </a:lnTo>
                  <a:lnTo>
                    <a:pt x="2428968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11082" b="-5429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587499" y="0"/>
              <a:ext cx="291865" cy="1107617"/>
            </a:xfrm>
            <a:custGeom>
              <a:avLst/>
              <a:gdLst/>
              <a:ahLst/>
              <a:cxnLst/>
              <a:rect l="l" t="t" r="r" b="b"/>
              <a:pathLst>
                <a:path w="291865" h="1107617">
                  <a:moveTo>
                    <a:pt x="0" y="0"/>
                  </a:moveTo>
                  <a:lnTo>
                    <a:pt x="291865" y="0"/>
                  </a:lnTo>
                  <a:lnTo>
                    <a:pt x="291865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35329" r="-821344" b="-54298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430294" y="869679"/>
              <a:ext cx="158164" cy="147575"/>
            </a:xfrm>
            <a:custGeom>
              <a:avLst/>
              <a:gdLst/>
              <a:ahLst/>
              <a:cxnLst/>
              <a:rect l="l" t="t" r="r" b="b"/>
              <a:pathLst>
                <a:path w="158164" h="147575">
                  <a:moveTo>
                    <a:pt x="0" y="0"/>
                  </a:moveTo>
                  <a:lnTo>
                    <a:pt x="158164" y="0"/>
                  </a:lnTo>
                  <a:lnTo>
                    <a:pt x="158164" y="147576"/>
                  </a:lnTo>
                  <a:lnTo>
                    <a:pt x="0" y="147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107701" r="-114503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321900" y="76658"/>
            <a:ext cx="9712779" cy="68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4870" lvl="1" indent="-432435" algn="l">
              <a:lnSpc>
                <a:spcPts val="5605"/>
              </a:lnSpc>
              <a:buFont typeface="Arial" panose="020B0604020202020204"/>
              <a:buChar char="•"/>
            </a:pPr>
            <a:r>
              <a:rPr lang="en-US" sz="4005" b="1">
                <a:solidFill>
                  <a:srgbClr val="FDFDFD"/>
                </a:solidFill>
                <a:latin typeface="Garet Bold" panose="020F0502020204030203"/>
                <a:ea typeface="Garet Bold" panose="020F0502020204030203"/>
                <a:cs typeface="Garet Bold" panose="020F0502020204030203"/>
                <a:sym typeface="Garet Bold" panose="020F0502020204030203"/>
              </a:rPr>
              <a:t>Highlighted Problems</a:t>
            </a:r>
            <a:endParaRPr lang="en-US" sz="4005" b="1">
              <a:solidFill>
                <a:srgbClr val="FDFDFD"/>
              </a:solidFill>
              <a:latin typeface="Garet Bold" panose="020F0502020204030203"/>
              <a:ea typeface="Garet Bold" panose="020F0502020204030203"/>
              <a:cs typeface="Garet Bold" panose="020F0502020204030203"/>
              <a:sym typeface="Garet Bold" panose="020F0502020204030203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589357" y="784599"/>
            <a:ext cx="17109285" cy="9006115"/>
            <a:chOff x="0" y="0"/>
            <a:chExt cx="4506149" cy="23719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06149" cy="2371981"/>
            </a:xfrm>
            <a:custGeom>
              <a:avLst/>
              <a:gdLst/>
              <a:ahLst/>
              <a:cxnLst/>
              <a:rect l="l" t="t" r="r" b="b"/>
              <a:pathLst>
                <a:path w="4506149" h="2371981">
                  <a:moveTo>
                    <a:pt x="0" y="0"/>
                  </a:moveTo>
                  <a:lnTo>
                    <a:pt x="4506149" y="0"/>
                  </a:lnTo>
                  <a:lnTo>
                    <a:pt x="4506149" y="2371981"/>
                  </a:lnTo>
                  <a:lnTo>
                    <a:pt x="0" y="2371981"/>
                  </a:ln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506149" cy="2410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89357" y="9781189"/>
            <a:ext cx="2746073" cy="44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57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[Team Name]:</a:t>
            </a:r>
            <a:endParaRPr lang="en-US" sz="257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826986" y="1379567"/>
            <a:ext cx="16813452" cy="6714025"/>
            <a:chOff x="935716" y="952033"/>
            <a:chExt cx="16813452" cy="6714025"/>
          </a:xfrm>
        </p:grpSpPr>
        <p:sp>
          <p:nvSpPr>
            <p:cNvPr id="23" name="Rectangle 3"/>
            <p:cNvSpPr>
              <a:spLocks noChangeArrowheads="1"/>
            </p:cNvSpPr>
            <p:nvPr/>
          </p:nvSpPr>
          <p:spPr bwMode="auto">
            <a:xfrm>
              <a:off x="1079226" y="952033"/>
              <a:ext cx="16669942" cy="4399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kumimoji="0" lang="en-GB" altLang="en-US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Highlighted Problems:</a:t>
              </a:r>
              <a:endParaRPr kumimoji="0" lang="en-GB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endParaRPr kumimoji="0" lang="en-GB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kumimoji="0" lang="en-GB" altLang="en-US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kumimoji="0" lang="en-US" altLang="en-US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Real-Time Monitoring:</a:t>
              </a:r>
              <a:endPara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Inability to monitor indoor air quality and environmental conditions continuously.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kumimoji="0" lang="en-GB" altLang="en-US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kumimoji="0" lang="en-US" altLang="en-US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Energy Inefficiency:</a:t>
              </a:r>
              <a:endPara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Manual control leads to unnecessary energy consumption and higher utility bills.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kumimoji="0" lang="en-GB" altLang="en-US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3. </a:t>
              </a:r>
              <a:r>
                <a:rPr kumimoji="0" lang="en-US" altLang="en-US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Safety Concerns:</a:t>
              </a:r>
              <a:endPara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Delayed detection of gas leaks or poor air quality can pose health risks.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kumimoji="0" lang="en-GB" altLang="en-US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4. </a:t>
              </a:r>
              <a:r>
                <a:rPr kumimoji="0" lang="en-US" altLang="en-US" sz="2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Integration Challenges:</a:t>
              </a:r>
              <a:endPara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kumimoji="0" lang="en-US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Difficulty in integrating multiple sensors and devices into a cohesive system.</a:t>
              </a: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tangle 6"/>
            <p:cNvSpPr>
              <a:spLocks noChangeArrowheads="1"/>
            </p:cNvSpPr>
            <p:nvPr/>
          </p:nvSpPr>
          <p:spPr bwMode="auto">
            <a:xfrm>
              <a:off x="935716" y="7144088"/>
              <a:ext cx="309880" cy="5219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endPara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9" name="TextBox 18"/>
          <p:cNvSpPr txBox="1"/>
          <p:nvPr/>
        </p:nvSpPr>
        <p:spPr>
          <a:xfrm>
            <a:off x="589357" y="9781189"/>
            <a:ext cx="5530307" cy="431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575" b="1" dirty="0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[Team Name]: Team Smart </a:t>
            </a:r>
            <a:r>
              <a:rPr lang="en-US" sz="2575" b="1" dirty="0" err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SIgnal</a:t>
            </a:r>
            <a:endParaRPr lang="en-US" sz="2575" b="1" dirty="0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974090" y="6299835"/>
            <a:ext cx="1645094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>
                <a:latin typeface="Arial" panose="020B0604020202020204" pitchFamily="34" charset="0"/>
                <a:cs typeface="Arial" panose="020B0604020202020204" pitchFamily="34" charset="0"/>
              </a:rPr>
              <a:t>Consequences of the Problems</a:t>
            </a:r>
            <a:r>
              <a:rPr lang="en-GB" altLang="en-US" sz="2800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GB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altLang="en-US" sz="2800" b="1">
                <a:latin typeface="Arial" panose="020B0604020202020204" pitchFamily="34" charset="0"/>
                <a:cs typeface="Arial" panose="020B0604020202020204" pitchFamily="34" charset="0"/>
              </a:rPr>
              <a:t>Health Risks: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 Increased respiratory issues and discomfort.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altLang="en-US" sz="2800" b="1">
                <a:latin typeface="Arial" panose="020B0604020202020204" pitchFamily="34" charset="0"/>
                <a:cs typeface="Arial" panose="020B0604020202020204" pitchFamily="34" charset="0"/>
              </a:rPr>
              <a:t>Higher Costs: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 Inefficient energy use leads to higher bills.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altLang="en-US" sz="2800" b="1">
                <a:latin typeface="Arial" panose="020B0604020202020204" pitchFamily="34" charset="0"/>
                <a:cs typeface="Arial" panose="020B0604020202020204" pitchFamily="34" charset="0"/>
              </a:rPr>
              <a:t>Safety Hazards: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 Risk of gas leaks and fire.</a:t>
            </a:r>
            <a:endParaRPr lang="en-US" alt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altLang="en-US" sz="2800" b="1">
                <a:latin typeface="Arial" panose="020B0604020202020204" pitchFamily="34" charset="0"/>
                <a:cs typeface="Arial" panose="020B0604020202020204" pitchFamily="34" charset="0"/>
              </a:rPr>
              <a:t>Integration Issues: </a:t>
            </a:r>
            <a:r>
              <a:rPr lang="en-US" altLang="en-US" sz="2800">
                <a:latin typeface="Arial" panose="020B0604020202020204" pitchFamily="34" charset="0"/>
                <a:cs typeface="Arial" panose="020B0604020202020204" pitchFamily="34" charset="0"/>
              </a:rPr>
              <a:t>Confusion from managing multiple devices</a:t>
            </a:r>
            <a:r>
              <a:rPr lang="en-US" altLang="en-US"/>
              <a:t>.</a:t>
            </a:r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785292" y="-231971"/>
            <a:ext cx="4623435" cy="1045145"/>
            <a:chOff x="0" y="0"/>
            <a:chExt cx="6164580" cy="1393527"/>
          </a:xfrm>
        </p:grpSpPr>
        <p:sp>
          <p:nvSpPr>
            <p:cNvPr id="4" name="Freeform 4"/>
            <p:cNvSpPr/>
            <p:nvPr/>
          </p:nvSpPr>
          <p:spPr>
            <a:xfrm>
              <a:off x="2962467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535803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4109138" y="458284"/>
              <a:ext cx="429997" cy="552459"/>
            </a:xfrm>
            <a:custGeom>
              <a:avLst/>
              <a:gdLst/>
              <a:ahLst/>
              <a:cxnLst/>
              <a:rect l="l" t="t" r="r" b="b"/>
              <a:pathLst>
                <a:path w="429997" h="552459">
                  <a:moveTo>
                    <a:pt x="0" y="0"/>
                  </a:moveTo>
                  <a:lnTo>
                    <a:pt x="429997" y="0"/>
                  </a:lnTo>
                  <a:lnTo>
                    <a:pt x="42999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622624" y="458284"/>
              <a:ext cx="497213" cy="552459"/>
            </a:xfrm>
            <a:custGeom>
              <a:avLst/>
              <a:gdLst/>
              <a:ahLst/>
              <a:cxnLst/>
              <a:rect l="l" t="t" r="r" b="b"/>
              <a:pathLst>
                <a:path w="497213" h="552459">
                  <a:moveTo>
                    <a:pt x="0" y="0"/>
                  </a:moveTo>
                  <a:lnTo>
                    <a:pt x="497213" y="0"/>
                  </a:lnTo>
                  <a:lnTo>
                    <a:pt x="497213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4324137" y="783858"/>
              <a:ext cx="1840443" cy="609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70"/>
                </a:lnSpc>
                <a:spcBef>
                  <a:spcPct val="0"/>
                </a:spcBef>
              </a:pPr>
              <a:r>
                <a:rPr lang="en-US" sz="3715">
                  <a:solidFill>
                    <a:srgbClr val="FFFFFF"/>
                  </a:solidFill>
                  <a:latin typeface="Nickainley" panose="00000500000000000000"/>
                  <a:ea typeface="Nickainley" panose="00000500000000000000"/>
                  <a:cs typeface="Nickainley" panose="00000500000000000000"/>
                  <a:sym typeface="Nickainley" panose="00000500000000000000"/>
                </a:rPr>
                <a:t>2.0</a:t>
              </a:r>
              <a:endParaRPr lang="en-US" sz="3715">
                <a:solidFill>
                  <a:srgbClr val="FFFFFF"/>
                </a:solidFill>
                <a:latin typeface="Nickainley" panose="00000500000000000000"/>
                <a:ea typeface="Nickainley" panose="00000500000000000000"/>
                <a:cs typeface="Nickainley" panose="00000500000000000000"/>
                <a:sym typeface="Nickainley" panose="0000050000000000000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972428" y="1117142"/>
              <a:ext cx="3746434" cy="145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0"/>
                </a:lnSpc>
              </a:pPr>
              <a:r>
                <a:rPr lang="en-US" sz="780" spc="176">
                  <a:solidFill>
                    <a:srgbClr val="FFFFFF"/>
                  </a:solidFill>
                  <a:latin typeface="League Spartan" panose="00000800000000000000"/>
                  <a:ea typeface="League Spartan" panose="00000800000000000000"/>
                  <a:cs typeface="League Spartan" panose="00000800000000000000"/>
                  <a:sym typeface="League Spartan" panose="00000800000000000000"/>
                </a:rPr>
                <a:t>A 24-HOUR HARDWARE HACKATHON</a:t>
              </a:r>
              <a:endParaRPr lang="en-US" sz="780" spc="176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2428968" cy="1107617"/>
            </a:xfrm>
            <a:custGeom>
              <a:avLst/>
              <a:gdLst/>
              <a:ahLst/>
              <a:cxnLst/>
              <a:rect l="l" t="t" r="r" b="b"/>
              <a:pathLst>
                <a:path w="2428968" h="1107617">
                  <a:moveTo>
                    <a:pt x="0" y="0"/>
                  </a:moveTo>
                  <a:lnTo>
                    <a:pt x="2428968" y="0"/>
                  </a:lnTo>
                  <a:lnTo>
                    <a:pt x="2428968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11082" b="-5429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587499" y="0"/>
              <a:ext cx="291865" cy="1107617"/>
            </a:xfrm>
            <a:custGeom>
              <a:avLst/>
              <a:gdLst/>
              <a:ahLst/>
              <a:cxnLst/>
              <a:rect l="l" t="t" r="r" b="b"/>
              <a:pathLst>
                <a:path w="291865" h="1107617">
                  <a:moveTo>
                    <a:pt x="0" y="0"/>
                  </a:moveTo>
                  <a:lnTo>
                    <a:pt x="291865" y="0"/>
                  </a:lnTo>
                  <a:lnTo>
                    <a:pt x="291865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35329" r="-821344" b="-54298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430294" y="869679"/>
              <a:ext cx="158164" cy="147575"/>
            </a:xfrm>
            <a:custGeom>
              <a:avLst/>
              <a:gdLst/>
              <a:ahLst/>
              <a:cxnLst/>
              <a:rect l="l" t="t" r="r" b="b"/>
              <a:pathLst>
                <a:path w="158164" h="147575">
                  <a:moveTo>
                    <a:pt x="0" y="0"/>
                  </a:moveTo>
                  <a:lnTo>
                    <a:pt x="158164" y="0"/>
                  </a:lnTo>
                  <a:lnTo>
                    <a:pt x="158164" y="147576"/>
                  </a:lnTo>
                  <a:lnTo>
                    <a:pt x="0" y="147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107701" r="-114503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321900" y="86183"/>
            <a:ext cx="9712779" cy="68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4870" lvl="1" indent="-432435" algn="l">
              <a:lnSpc>
                <a:spcPts val="5605"/>
              </a:lnSpc>
              <a:buFont typeface="Arial" panose="020B0604020202020204"/>
              <a:buChar char="•"/>
            </a:pPr>
            <a:r>
              <a:rPr lang="en-US" sz="4005" b="1">
                <a:solidFill>
                  <a:srgbClr val="FDFDFD"/>
                </a:solidFill>
                <a:latin typeface="Garet Bold" panose="020F0502020204030203"/>
                <a:ea typeface="Garet Bold" panose="020F0502020204030203"/>
                <a:cs typeface="Garet Bold" panose="020F0502020204030203"/>
                <a:sym typeface="Garet Bold" panose="020F0502020204030203"/>
              </a:rPr>
              <a:t>The Solution Blueprint</a:t>
            </a:r>
            <a:endParaRPr lang="en-US" sz="4005" b="1">
              <a:solidFill>
                <a:srgbClr val="FDFDFD"/>
              </a:solidFill>
              <a:latin typeface="Garet Bold" panose="020F0502020204030203"/>
              <a:ea typeface="Garet Bold" panose="020F0502020204030203"/>
              <a:cs typeface="Garet Bold" panose="020F0502020204030203"/>
              <a:sym typeface="Garet Bold" panose="020F0502020204030203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589357" y="784599"/>
            <a:ext cx="17109285" cy="9006115"/>
            <a:chOff x="0" y="0"/>
            <a:chExt cx="4506149" cy="23719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06149" cy="2371981"/>
            </a:xfrm>
            <a:custGeom>
              <a:avLst/>
              <a:gdLst/>
              <a:ahLst/>
              <a:cxnLst/>
              <a:rect l="l" t="t" r="r" b="b"/>
              <a:pathLst>
                <a:path w="4506149" h="2371981">
                  <a:moveTo>
                    <a:pt x="0" y="0"/>
                  </a:moveTo>
                  <a:lnTo>
                    <a:pt x="4506149" y="0"/>
                  </a:lnTo>
                  <a:lnTo>
                    <a:pt x="4506149" y="2371981"/>
                  </a:lnTo>
                  <a:lnTo>
                    <a:pt x="0" y="2371981"/>
                  </a:ln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506149" cy="2410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89357" y="9781189"/>
            <a:ext cx="2746073" cy="44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57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[Team Name]:</a:t>
            </a:r>
            <a:endParaRPr lang="en-US" sz="257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994410" y="1043940"/>
            <a:ext cx="16443960" cy="8493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Proposed Solution: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a Smart Home Environmental Monitoring and Control System using the ESP32-S3 WROOM module.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Components: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Sensors: DHT11 (temperature and humidity), MQ-6 (gas detection), LEM LV25-P (current sensing).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Display: Adafruit SSD1306 OLED for real-time data visualization.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Control: Relay module for automated control of devices.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 Features: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monitoring of environmental parameters.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Automated control of devices based on sensor readings.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Alerts for gas leaks and poor air quality.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18"/>
          <p:cNvSpPr txBox="1"/>
          <p:nvPr/>
        </p:nvSpPr>
        <p:spPr>
          <a:xfrm>
            <a:off x="589357" y="9781189"/>
            <a:ext cx="5530307" cy="431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575" b="1" dirty="0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[Team Name]: Team Smart </a:t>
            </a:r>
            <a:r>
              <a:rPr lang="en-US" sz="2575" b="1" dirty="0" err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SIgnal</a:t>
            </a:r>
            <a:endParaRPr lang="en-US" sz="2575" b="1" dirty="0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785292" y="-231971"/>
            <a:ext cx="4623435" cy="1045145"/>
            <a:chOff x="0" y="0"/>
            <a:chExt cx="6164580" cy="1393527"/>
          </a:xfrm>
        </p:grpSpPr>
        <p:sp>
          <p:nvSpPr>
            <p:cNvPr id="4" name="Freeform 4"/>
            <p:cNvSpPr/>
            <p:nvPr/>
          </p:nvSpPr>
          <p:spPr>
            <a:xfrm>
              <a:off x="2962467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535803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4109138" y="458284"/>
              <a:ext cx="429997" cy="552459"/>
            </a:xfrm>
            <a:custGeom>
              <a:avLst/>
              <a:gdLst/>
              <a:ahLst/>
              <a:cxnLst/>
              <a:rect l="l" t="t" r="r" b="b"/>
              <a:pathLst>
                <a:path w="429997" h="552459">
                  <a:moveTo>
                    <a:pt x="0" y="0"/>
                  </a:moveTo>
                  <a:lnTo>
                    <a:pt x="429997" y="0"/>
                  </a:lnTo>
                  <a:lnTo>
                    <a:pt x="42999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622624" y="458284"/>
              <a:ext cx="497213" cy="552459"/>
            </a:xfrm>
            <a:custGeom>
              <a:avLst/>
              <a:gdLst/>
              <a:ahLst/>
              <a:cxnLst/>
              <a:rect l="l" t="t" r="r" b="b"/>
              <a:pathLst>
                <a:path w="497213" h="552459">
                  <a:moveTo>
                    <a:pt x="0" y="0"/>
                  </a:moveTo>
                  <a:lnTo>
                    <a:pt x="497213" y="0"/>
                  </a:lnTo>
                  <a:lnTo>
                    <a:pt x="497213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4324137" y="783858"/>
              <a:ext cx="1840443" cy="609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70"/>
                </a:lnSpc>
                <a:spcBef>
                  <a:spcPct val="0"/>
                </a:spcBef>
              </a:pPr>
              <a:r>
                <a:rPr lang="en-US" sz="3715">
                  <a:solidFill>
                    <a:srgbClr val="FFFFFF"/>
                  </a:solidFill>
                  <a:latin typeface="Nickainley" panose="00000500000000000000"/>
                  <a:ea typeface="Nickainley" panose="00000500000000000000"/>
                  <a:cs typeface="Nickainley" panose="00000500000000000000"/>
                  <a:sym typeface="Nickainley" panose="00000500000000000000"/>
                </a:rPr>
                <a:t>2.0</a:t>
              </a:r>
              <a:endParaRPr lang="en-US" sz="3715">
                <a:solidFill>
                  <a:srgbClr val="FFFFFF"/>
                </a:solidFill>
                <a:latin typeface="Nickainley" panose="00000500000000000000"/>
                <a:ea typeface="Nickainley" panose="00000500000000000000"/>
                <a:cs typeface="Nickainley" panose="00000500000000000000"/>
                <a:sym typeface="Nickainley" panose="0000050000000000000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972428" y="1117142"/>
              <a:ext cx="3746434" cy="145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0"/>
                </a:lnSpc>
              </a:pPr>
              <a:r>
                <a:rPr lang="en-US" sz="780" spc="176">
                  <a:solidFill>
                    <a:srgbClr val="FFFFFF"/>
                  </a:solidFill>
                  <a:latin typeface="League Spartan" panose="00000800000000000000"/>
                  <a:ea typeface="League Spartan" panose="00000800000000000000"/>
                  <a:cs typeface="League Spartan" panose="00000800000000000000"/>
                  <a:sym typeface="League Spartan" panose="00000800000000000000"/>
                </a:rPr>
                <a:t>A 24-HOUR HARDWARE HACKATHON</a:t>
              </a:r>
              <a:endParaRPr lang="en-US" sz="780" spc="176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2428968" cy="1107617"/>
            </a:xfrm>
            <a:custGeom>
              <a:avLst/>
              <a:gdLst/>
              <a:ahLst/>
              <a:cxnLst/>
              <a:rect l="l" t="t" r="r" b="b"/>
              <a:pathLst>
                <a:path w="2428968" h="1107617">
                  <a:moveTo>
                    <a:pt x="0" y="0"/>
                  </a:moveTo>
                  <a:lnTo>
                    <a:pt x="2428968" y="0"/>
                  </a:lnTo>
                  <a:lnTo>
                    <a:pt x="2428968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11082" b="-5429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587499" y="0"/>
              <a:ext cx="291865" cy="1107617"/>
            </a:xfrm>
            <a:custGeom>
              <a:avLst/>
              <a:gdLst/>
              <a:ahLst/>
              <a:cxnLst/>
              <a:rect l="l" t="t" r="r" b="b"/>
              <a:pathLst>
                <a:path w="291865" h="1107617">
                  <a:moveTo>
                    <a:pt x="0" y="0"/>
                  </a:moveTo>
                  <a:lnTo>
                    <a:pt x="291865" y="0"/>
                  </a:lnTo>
                  <a:lnTo>
                    <a:pt x="291865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35329" r="-821344" b="-54298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430294" y="869679"/>
              <a:ext cx="158164" cy="147575"/>
            </a:xfrm>
            <a:custGeom>
              <a:avLst/>
              <a:gdLst/>
              <a:ahLst/>
              <a:cxnLst/>
              <a:rect l="l" t="t" r="r" b="b"/>
              <a:pathLst>
                <a:path w="158164" h="147575">
                  <a:moveTo>
                    <a:pt x="0" y="0"/>
                  </a:moveTo>
                  <a:lnTo>
                    <a:pt x="158164" y="0"/>
                  </a:lnTo>
                  <a:lnTo>
                    <a:pt x="158164" y="147576"/>
                  </a:lnTo>
                  <a:lnTo>
                    <a:pt x="0" y="147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107701" r="-114503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321900" y="86183"/>
            <a:ext cx="9712779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4870" lvl="1" indent="-432435" algn="l">
              <a:lnSpc>
                <a:spcPts val="5605"/>
              </a:lnSpc>
              <a:buFont typeface="Arial" panose="020B0604020202020204"/>
              <a:buChar char="•"/>
            </a:pPr>
            <a:r>
              <a:rPr lang="en-GB" altLang="en-US" sz="4005" b="1">
                <a:solidFill>
                  <a:srgbClr val="FDFDFD"/>
                </a:solidFill>
                <a:latin typeface="Garet Bold" panose="020F0502020204030203"/>
                <a:ea typeface="Garet Bold" panose="020F0502020204030203"/>
                <a:cs typeface="Garet Bold" panose="020F0502020204030203"/>
                <a:sym typeface="Garet Bold" panose="020F0502020204030203"/>
              </a:rPr>
              <a:t>Bill Of Materials</a:t>
            </a:r>
            <a:endParaRPr lang="en-GB" altLang="en-US" sz="4005" b="1">
              <a:solidFill>
                <a:srgbClr val="FDFDFD"/>
              </a:solidFill>
              <a:latin typeface="Garet Bold" panose="020F0502020204030203"/>
              <a:ea typeface="Garet Bold" panose="020F0502020204030203"/>
              <a:cs typeface="Garet Bold" panose="020F0502020204030203"/>
              <a:sym typeface="Garet Bold" panose="020F0502020204030203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589357" y="784599"/>
            <a:ext cx="17109285" cy="9006115"/>
            <a:chOff x="0" y="0"/>
            <a:chExt cx="4506149" cy="23719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06149" cy="2371981"/>
            </a:xfrm>
            <a:custGeom>
              <a:avLst/>
              <a:gdLst/>
              <a:ahLst/>
              <a:cxnLst/>
              <a:rect l="l" t="t" r="r" b="b"/>
              <a:pathLst>
                <a:path w="4506149" h="2371981">
                  <a:moveTo>
                    <a:pt x="0" y="0"/>
                  </a:moveTo>
                  <a:lnTo>
                    <a:pt x="4506149" y="0"/>
                  </a:lnTo>
                  <a:lnTo>
                    <a:pt x="4506149" y="2371981"/>
                  </a:lnTo>
                  <a:lnTo>
                    <a:pt x="0" y="2371981"/>
                  </a:ln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506149" cy="2410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89357" y="9781189"/>
            <a:ext cx="2746073" cy="44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57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[Team Name]:</a:t>
            </a:r>
            <a:endParaRPr lang="en-US" sz="257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1001779" y="1105297"/>
            <a:ext cx="15802750" cy="8278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 Architecture: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Microcontroller: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ESP32-S3 WROOM as the central processing unit.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Sensor Integration: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Connect DHT11, MQ-6, and LEM LV25-P to the ESP32 for data collection.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Display: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 the Adafruit SSD1306 OLED to display real-time data.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 Mechanism: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relay control for devices based on sensor thresholds.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Software Development: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Programming Environment: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 Arduino IDE for coding the ESP32.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Libraries: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Utilize libraries for DHT11, MQ-6, and SSD1306 for easy integration.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Processing: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Implement algorithms for data analysis and decision-making.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589357" y="9781189"/>
            <a:ext cx="5530307" cy="431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575" b="1" dirty="0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[Team Name]: Team Smart </a:t>
            </a:r>
            <a:r>
              <a:rPr lang="en-US" sz="2575" b="1" dirty="0" err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SIgnal</a:t>
            </a:r>
            <a:endParaRPr lang="en-US" sz="2575" b="1" dirty="0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785292" y="-231971"/>
            <a:ext cx="4623435" cy="1045145"/>
            <a:chOff x="0" y="0"/>
            <a:chExt cx="6164580" cy="1393527"/>
          </a:xfrm>
        </p:grpSpPr>
        <p:sp>
          <p:nvSpPr>
            <p:cNvPr id="4" name="Freeform 4"/>
            <p:cNvSpPr/>
            <p:nvPr/>
          </p:nvSpPr>
          <p:spPr>
            <a:xfrm>
              <a:off x="2962467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535803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4109138" y="458284"/>
              <a:ext cx="429997" cy="552459"/>
            </a:xfrm>
            <a:custGeom>
              <a:avLst/>
              <a:gdLst/>
              <a:ahLst/>
              <a:cxnLst/>
              <a:rect l="l" t="t" r="r" b="b"/>
              <a:pathLst>
                <a:path w="429997" h="552459">
                  <a:moveTo>
                    <a:pt x="0" y="0"/>
                  </a:moveTo>
                  <a:lnTo>
                    <a:pt x="429997" y="0"/>
                  </a:lnTo>
                  <a:lnTo>
                    <a:pt x="42999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622624" y="458284"/>
              <a:ext cx="497213" cy="552459"/>
            </a:xfrm>
            <a:custGeom>
              <a:avLst/>
              <a:gdLst/>
              <a:ahLst/>
              <a:cxnLst/>
              <a:rect l="l" t="t" r="r" b="b"/>
              <a:pathLst>
                <a:path w="497213" h="552459">
                  <a:moveTo>
                    <a:pt x="0" y="0"/>
                  </a:moveTo>
                  <a:lnTo>
                    <a:pt x="497213" y="0"/>
                  </a:lnTo>
                  <a:lnTo>
                    <a:pt x="497213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4324137" y="783858"/>
              <a:ext cx="1840443" cy="609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70"/>
                </a:lnSpc>
                <a:spcBef>
                  <a:spcPct val="0"/>
                </a:spcBef>
              </a:pPr>
              <a:r>
                <a:rPr lang="en-US" sz="3715">
                  <a:solidFill>
                    <a:srgbClr val="FFFFFF"/>
                  </a:solidFill>
                  <a:latin typeface="Nickainley" panose="00000500000000000000"/>
                  <a:ea typeface="Nickainley" panose="00000500000000000000"/>
                  <a:cs typeface="Nickainley" panose="00000500000000000000"/>
                  <a:sym typeface="Nickainley" panose="00000500000000000000"/>
                </a:rPr>
                <a:t>2.0</a:t>
              </a:r>
              <a:endParaRPr lang="en-US" sz="3715">
                <a:solidFill>
                  <a:srgbClr val="FFFFFF"/>
                </a:solidFill>
                <a:latin typeface="Nickainley" panose="00000500000000000000"/>
                <a:ea typeface="Nickainley" panose="00000500000000000000"/>
                <a:cs typeface="Nickainley" panose="00000500000000000000"/>
                <a:sym typeface="Nickainley" panose="0000050000000000000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972428" y="1117142"/>
              <a:ext cx="3746434" cy="145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0"/>
                </a:lnSpc>
              </a:pPr>
              <a:r>
                <a:rPr lang="en-US" sz="780" spc="176">
                  <a:solidFill>
                    <a:srgbClr val="FFFFFF"/>
                  </a:solidFill>
                  <a:latin typeface="League Spartan" panose="00000800000000000000"/>
                  <a:ea typeface="League Spartan" panose="00000800000000000000"/>
                  <a:cs typeface="League Spartan" panose="00000800000000000000"/>
                  <a:sym typeface="League Spartan" panose="00000800000000000000"/>
                </a:rPr>
                <a:t>A 24-HOUR HARDWARE HACKATHON</a:t>
              </a:r>
              <a:endParaRPr lang="en-US" sz="780" spc="176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2428968" cy="1107617"/>
            </a:xfrm>
            <a:custGeom>
              <a:avLst/>
              <a:gdLst/>
              <a:ahLst/>
              <a:cxnLst/>
              <a:rect l="l" t="t" r="r" b="b"/>
              <a:pathLst>
                <a:path w="2428968" h="1107617">
                  <a:moveTo>
                    <a:pt x="0" y="0"/>
                  </a:moveTo>
                  <a:lnTo>
                    <a:pt x="2428968" y="0"/>
                  </a:lnTo>
                  <a:lnTo>
                    <a:pt x="2428968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11082" b="-5429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587499" y="0"/>
              <a:ext cx="291865" cy="1107617"/>
            </a:xfrm>
            <a:custGeom>
              <a:avLst/>
              <a:gdLst/>
              <a:ahLst/>
              <a:cxnLst/>
              <a:rect l="l" t="t" r="r" b="b"/>
              <a:pathLst>
                <a:path w="291865" h="1107617">
                  <a:moveTo>
                    <a:pt x="0" y="0"/>
                  </a:moveTo>
                  <a:lnTo>
                    <a:pt x="291865" y="0"/>
                  </a:lnTo>
                  <a:lnTo>
                    <a:pt x="291865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35329" r="-821344" b="-54298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430294" y="869679"/>
              <a:ext cx="158164" cy="147575"/>
            </a:xfrm>
            <a:custGeom>
              <a:avLst/>
              <a:gdLst/>
              <a:ahLst/>
              <a:cxnLst/>
              <a:rect l="l" t="t" r="r" b="b"/>
              <a:pathLst>
                <a:path w="158164" h="147575">
                  <a:moveTo>
                    <a:pt x="0" y="0"/>
                  </a:moveTo>
                  <a:lnTo>
                    <a:pt x="158164" y="0"/>
                  </a:lnTo>
                  <a:lnTo>
                    <a:pt x="158164" y="147576"/>
                  </a:lnTo>
                  <a:lnTo>
                    <a:pt x="0" y="147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107701" r="-114503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321900" y="86183"/>
            <a:ext cx="9712779" cy="7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4870" lvl="1" indent="-432435" algn="l">
              <a:lnSpc>
                <a:spcPts val="5605"/>
              </a:lnSpc>
              <a:buFont typeface="Arial" panose="020B0604020202020204"/>
              <a:buChar char="•"/>
            </a:pPr>
            <a:r>
              <a:rPr lang="en-US" sz="4005" b="1">
                <a:solidFill>
                  <a:srgbClr val="FDFDFD"/>
                </a:solidFill>
                <a:latin typeface="Garet Bold" panose="020F0502020204030203"/>
                <a:ea typeface="Garet Bold" panose="020F0502020204030203"/>
                <a:cs typeface="Garet Bold" panose="020F0502020204030203"/>
                <a:sym typeface="Garet Bold" panose="020F0502020204030203"/>
              </a:rPr>
              <a:t>S</a:t>
            </a:r>
            <a:r>
              <a:rPr lang="en-GB" altLang="en-US" sz="4005" b="1">
                <a:solidFill>
                  <a:srgbClr val="FDFDFD"/>
                </a:solidFill>
                <a:latin typeface="Garet Bold" panose="020F0502020204030203"/>
                <a:ea typeface="Garet Bold" panose="020F0502020204030203"/>
                <a:cs typeface="Garet Bold" panose="020F0502020204030203"/>
                <a:sym typeface="Garet Bold" panose="020F0502020204030203"/>
              </a:rPr>
              <a:t>chematic diagram</a:t>
            </a:r>
            <a:endParaRPr lang="en-GB" altLang="en-US" sz="4005" b="1">
              <a:solidFill>
                <a:srgbClr val="FDFDFD"/>
              </a:solidFill>
              <a:latin typeface="Garet Bold" panose="020F0502020204030203"/>
              <a:ea typeface="Garet Bold" panose="020F0502020204030203"/>
              <a:cs typeface="Garet Bold" panose="020F0502020204030203"/>
              <a:sym typeface="Garet Bold" panose="020F0502020204030203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589357" y="784599"/>
            <a:ext cx="17109285" cy="9006115"/>
            <a:chOff x="0" y="0"/>
            <a:chExt cx="4506149" cy="23719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06149" cy="2371981"/>
            </a:xfrm>
            <a:custGeom>
              <a:avLst/>
              <a:gdLst/>
              <a:ahLst/>
              <a:cxnLst/>
              <a:rect l="l" t="t" r="r" b="b"/>
              <a:pathLst>
                <a:path w="4506149" h="2371981">
                  <a:moveTo>
                    <a:pt x="0" y="0"/>
                  </a:moveTo>
                  <a:lnTo>
                    <a:pt x="4506149" y="0"/>
                  </a:lnTo>
                  <a:lnTo>
                    <a:pt x="4506149" y="2371981"/>
                  </a:lnTo>
                  <a:lnTo>
                    <a:pt x="0" y="2371981"/>
                  </a:ln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506149" cy="2410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89357" y="9781189"/>
            <a:ext cx="2746073" cy="44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57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[Team Name]:</a:t>
            </a:r>
            <a:endParaRPr lang="en-US" sz="257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33" name="TextBox 18"/>
          <p:cNvSpPr txBox="1"/>
          <p:nvPr/>
        </p:nvSpPr>
        <p:spPr>
          <a:xfrm>
            <a:off x="589357" y="9781189"/>
            <a:ext cx="5530307" cy="431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575" b="1" dirty="0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[Team Name]: Team Smart </a:t>
            </a:r>
            <a:r>
              <a:rPr lang="en-US" sz="2575" b="1" dirty="0" err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SIgnal</a:t>
            </a:r>
            <a:endParaRPr lang="en-US" sz="2575" b="1" dirty="0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6745" y="1053465"/>
            <a:ext cx="14447520" cy="84848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785292" y="-231971"/>
            <a:ext cx="4623435" cy="1045145"/>
            <a:chOff x="0" y="0"/>
            <a:chExt cx="6164580" cy="1393527"/>
          </a:xfrm>
        </p:grpSpPr>
        <p:sp>
          <p:nvSpPr>
            <p:cNvPr id="4" name="Freeform 4"/>
            <p:cNvSpPr/>
            <p:nvPr/>
          </p:nvSpPr>
          <p:spPr>
            <a:xfrm>
              <a:off x="2962467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535803" y="458284"/>
              <a:ext cx="489847" cy="552459"/>
            </a:xfrm>
            <a:custGeom>
              <a:avLst/>
              <a:gdLst/>
              <a:ahLst/>
              <a:cxnLst/>
              <a:rect l="l" t="t" r="r" b="b"/>
              <a:pathLst>
                <a:path w="489847" h="552459">
                  <a:moveTo>
                    <a:pt x="0" y="0"/>
                  </a:moveTo>
                  <a:lnTo>
                    <a:pt x="489847" y="0"/>
                  </a:lnTo>
                  <a:lnTo>
                    <a:pt x="48984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4109138" y="458284"/>
              <a:ext cx="429997" cy="552459"/>
            </a:xfrm>
            <a:custGeom>
              <a:avLst/>
              <a:gdLst/>
              <a:ahLst/>
              <a:cxnLst/>
              <a:rect l="l" t="t" r="r" b="b"/>
              <a:pathLst>
                <a:path w="429997" h="552459">
                  <a:moveTo>
                    <a:pt x="0" y="0"/>
                  </a:moveTo>
                  <a:lnTo>
                    <a:pt x="429997" y="0"/>
                  </a:lnTo>
                  <a:lnTo>
                    <a:pt x="429997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622624" y="458284"/>
              <a:ext cx="497213" cy="552459"/>
            </a:xfrm>
            <a:custGeom>
              <a:avLst/>
              <a:gdLst/>
              <a:ahLst/>
              <a:cxnLst/>
              <a:rect l="l" t="t" r="r" b="b"/>
              <a:pathLst>
                <a:path w="497213" h="552459">
                  <a:moveTo>
                    <a:pt x="0" y="0"/>
                  </a:moveTo>
                  <a:lnTo>
                    <a:pt x="497213" y="0"/>
                  </a:lnTo>
                  <a:lnTo>
                    <a:pt x="497213" y="552459"/>
                  </a:lnTo>
                  <a:lnTo>
                    <a:pt x="0" y="55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4324137" y="783858"/>
              <a:ext cx="1840443" cy="609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70"/>
                </a:lnSpc>
                <a:spcBef>
                  <a:spcPct val="0"/>
                </a:spcBef>
              </a:pPr>
              <a:r>
                <a:rPr lang="en-US" sz="3715">
                  <a:solidFill>
                    <a:srgbClr val="FFFFFF"/>
                  </a:solidFill>
                  <a:latin typeface="Nickainley" panose="00000500000000000000"/>
                  <a:ea typeface="Nickainley" panose="00000500000000000000"/>
                  <a:cs typeface="Nickainley" panose="00000500000000000000"/>
                  <a:sym typeface="Nickainley" panose="00000500000000000000"/>
                </a:rPr>
                <a:t>2.0</a:t>
              </a:r>
              <a:endParaRPr lang="en-US" sz="3715">
                <a:solidFill>
                  <a:srgbClr val="FFFFFF"/>
                </a:solidFill>
                <a:latin typeface="Nickainley" panose="00000500000000000000"/>
                <a:ea typeface="Nickainley" panose="00000500000000000000"/>
                <a:cs typeface="Nickainley" panose="00000500000000000000"/>
                <a:sym typeface="Nickainley" panose="0000050000000000000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972428" y="1117142"/>
              <a:ext cx="3746434" cy="145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0"/>
                </a:lnSpc>
              </a:pPr>
              <a:r>
                <a:rPr lang="en-US" sz="780" spc="176">
                  <a:solidFill>
                    <a:srgbClr val="FFFFFF"/>
                  </a:solidFill>
                  <a:latin typeface="League Spartan" panose="00000800000000000000"/>
                  <a:ea typeface="League Spartan" panose="00000800000000000000"/>
                  <a:cs typeface="League Spartan" panose="00000800000000000000"/>
                  <a:sym typeface="League Spartan" panose="00000800000000000000"/>
                </a:rPr>
                <a:t>A 24-HOUR HARDWARE HACKATHON</a:t>
              </a:r>
              <a:endParaRPr lang="en-US" sz="780" spc="176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2428968" cy="1107617"/>
            </a:xfrm>
            <a:custGeom>
              <a:avLst/>
              <a:gdLst/>
              <a:ahLst/>
              <a:cxnLst/>
              <a:rect l="l" t="t" r="r" b="b"/>
              <a:pathLst>
                <a:path w="2428968" h="1107617">
                  <a:moveTo>
                    <a:pt x="0" y="0"/>
                  </a:moveTo>
                  <a:lnTo>
                    <a:pt x="2428968" y="0"/>
                  </a:lnTo>
                  <a:lnTo>
                    <a:pt x="2428968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11082" b="-5429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587499" y="0"/>
              <a:ext cx="291865" cy="1107617"/>
            </a:xfrm>
            <a:custGeom>
              <a:avLst/>
              <a:gdLst/>
              <a:ahLst/>
              <a:cxnLst/>
              <a:rect l="l" t="t" r="r" b="b"/>
              <a:pathLst>
                <a:path w="291865" h="1107617">
                  <a:moveTo>
                    <a:pt x="0" y="0"/>
                  </a:moveTo>
                  <a:lnTo>
                    <a:pt x="291865" y="0"/>
                  </a:lnTo>
                  <a:lnTo>
                    <a:pt x="291865" y="1107617"/>
                  </a:lnTo>
                  <a:lnTo>
                    <a:pt x="0" y="1107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35329" r="-821344" b="-54298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430294" y="869679"/>
              <a:ext cx="158164" cy="147575"/>
            </a:xfrm>
            <a:custGeom>
              <a:avLst/>
              <a:gdLst/>
              <a:ahLst/>
              <a:cxnLst/>
              <a:rect l="l" t="t" r="r" b="b"/>
              <a:pathLst>
                <a:path w="158164" h="147575">
                  <a:moveTo>
                    <a:pt x="0" y="0"/>
                  </a:moveTo>
                  <a:lnTo>
                    <a:pt x="158164" y="0"/>
                  </a:lnTo>
                  <a:lnTo>
                    <a:pt x="158164" y="147576"/>
                  </a:lnTo>
                  <a:lnTo>
                    <a:pt x="0" y="147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107701" r="-114503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321900" y="86183"/>
            <a:ext cx="9712779" cy="68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4870" lvl="1" indent="-432435" algn="l">
              <a:lnSpc>
                <a:spcPts val="5605"/>
              </a:lnSpc>
              <a:buFont typeface="Arial" panose="020B0604020202020204"/>
              <a:buChar char="•"/>
            </a:pPr>
            <a:r>
              <a:rPr lang="en-US" sz="4005" b="1">
                <a:solidFill>
                  <a:srgbClr val="FDFDFD"/>
                </a:solidFill>
                <a:latin typeface="Garet Bold" panose="020F0502020204030203"/>
                <a:ea typeface="Garet Bold" panose="020F0502020204030203"/>
                <a:cs typeface="Garet Bold" panose="020F0502020204030203"/>
                <a:sym typeface="Garet Bold" panose="020F0502020204030203"/>
              </a:rPr>
              <a:t>Impact and Benefits</a:t>
            </a:r>
            <a:endParaRPr lang="en-US" sz="4005" b="1">
              <a:solidFill>
                <a:srgbClr val="FDFDFD"/>
              </a:solidFill>
              <a:latin typeface="Garet Bold" panose="020F0502020204030203"/>
              <a:ea typeface="Garet Bold" panose="020F0502020204030203"/>
              <a:cs typeface="Garet Bold" panose="020F0502020204030203"/>
              <a:sym typeface="Garet Bold" panose="020F0502020204030203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589357" y="784599"/>
            <a:ext cx="17109285" cy="9006115"/>
            <a:chOff x="0" y="0"/>
            <a:chExt cx="4506149" cy="237198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06149" cy="2371981"/>
            </a:xfrm>
            <a:custGeom>
              <a:avLst/>
              <a:gdLst/>
              <a:ahLst/>
              <a:cxnLst/>
              <a:rect l="l" t="t" r="r" b="b"/>
              <a:pathLst>
                <a:path w="4506149" h="2371981">
                  <a:moveTo>
                    <a:pt x="0" y="0"/>
                  </a:moveTo>
                  <a:lnTo>
                    <a:pt x="4506149" y="0"/>
                  </a:lnTo>
                  <a:lnTo>
                    <a:pt x="4506149" y="2371981"/>
                  </a:lnTo>
                  <a:lnTo>
                    <a:pt x="0" y="2371981"/>
                  </a:ln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506149" cy="2410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89357" y="9781189"/>
            <a:ext cx="2746073" cy="44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57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[Team Name]:</a:t>
            </a:r>
            <a:endParaRPr lang="en-US" sz="257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1511300" y="1510030"/>
            <a:ext cx="15307945" cy="732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</a:t>
            </a:r>
            <a:r>
              <a:rPr kumimoji="0" lang="en-GB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</a:t>
            </a:r>
            <a:endParaRPr kumimoji="0" lang="en-GB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Enhanced Safety: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Early detection of gas leaks and poor air quality.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Health: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Better indoor conditions promote well-being.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Energy Efficiency: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Reduced energy consumption and lower bills.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Increased Comfort: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adjustments for optimal living conditions.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Benefits</a:t>
            </a:r>
            <a:r>
              <a:rPr kumimoji="0" lang="en-GB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</a:t>
            </a:r>
            <a:endParaRPr kumimoji="0" lang="en-GB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Cost Savings: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Lower utility and maintenance costs.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Convenience: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Centralized control via mobile devices.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Environmental Sustainability: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Smaller carbon footprint.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Peace of Mind: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Increased safety and monitoring reassurance.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18"/>
          <p:cNvSpPr txBox="1"/>
          <p:nvPr/>
        </p:nvSpPr>
        <p:spPr>
          <a:xfrm>
            <a:off x="589357" y="9781189"/>
            <a:ext cx="5530307" cy="431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575" b="1" dirty="0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[Team Name]: Team Smart </a:t>
            </a:r>
            <a:r>
              <a:rPr lang="en-US" sz="2575" b="1" dirty="0" err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SIgnal</a:t>
            </a:r>
            <a:endParaRPr lang="en-US" sz="2575" b="1" dirty="0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PPT_template[1]</Template>
  <TotalTime>0</TotalTime>
  <Words>3667</Words>
  <Application>WPS Presentation</Application>
  <PresentationFormat>Custom</PresentationFormat>
  <Paragraphs>158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6" baseType="lpstr">
      <vt:lpstr>Arial</vt:lpstr>
      <vt:lpstr>SimSun</vt:lpstr>
      <vt:lpstr>Wingdings</vt:lpstr>
      <vt:lpstr>Nickainley</vt:lpstr>
      <vt:lpstr>League Spartan</vt:lpstr>
      <vt:lpstr>Lato Bold</vt:lpstr>
      <vt:lpstr>Poppins Bold</vt:lpstr>
      <vt:lpstr>Arial</vt:lpstr>
      <vt:lpstr>Garet Bold</vt:lpstr>
      <vt:lpstr>Canva Sans Bold</vt:lpstr>
      <vt:lpstr>Times New Roman</vt:lpstr>
      <vt:lpstr>Microsoft YaHei</vt:lpstr>
      <vt:lpstr>Arial Unicode MS</vt:lpstr>
      <vt:lpstr>Calibri</vt:lpstr>
      <vt:lpstr>Palatino Linotype</vt:lpstr>
      <vt:lpstr>__Inter_d65c78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Jai Verma</dc:creator>
  <cp:lastModifiedBy>Arshita Pal</cp:lastModifiedBy>
  <cp:revision>5</cp:revision>
  <dcterms:created xsi:type="dcterms:W3CDTF">2025-02-08T08:48:00Z</dcterms:created>
  <dcterms:modified xsi:type="dcterms:W3CDTF">2025-03-08T08:44:48Z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2FFC6A2B0949460E948BD6AF889FADB0_12</vt:lpwstr>
  </property>
  <property fmtid="{D5CDD505-2E9C-101B-9397-08002B2CF9AE}" pid="3" name="KSOProductBuildVer">
    <vt:lpwstr>1033-12.2.0.20326</vt:lpwstr>
  </property>
</Properties>
</file>